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Lst>
  <p:notesMasterIdLst>
    <p:notesMasterId r:id="rId26"/>
  </p:notesMasterIdLst>
  <p:sldIdLst>
    <p:sldId id="258" r:id="rId3"/>
    <p:sldId id="257" r:id="rId4"/>
    <p:sldId id="267" r:id="rId5"/>
    <p:sldId id="268" r:id="rId6"/>
    <p:sldId id="269" r:id="rId7"/>
    <p:sldId id="270" r:id="rId8"/>
    <p:sldId id="308" r:id="rId9"/>
    <p:sldId id="309" r:id="rId10"/>
    <p:sldId id="310" r:id="rId11"/>
    <p:sldId id="311" r:id="rId12"/>
    <p:sldId id="312" r:id="rId13"/>
    <p:sldId id="313" r:id="rId14"/>
    <p:sldId id="315" r:id="rId15"/>
    <p:sldId id="316" r:id="rId16"/>
    <p:sldId id="317" r:id="rId17"/>
    <p:sldId id="326" r:id="rId18"/>
    <p:sldId id="318" r:id="rId19"/>
    <p:sldId id="320" r:id="rId20"/>
    <p:sldId id="319" r:id="rId21"/>
    <p:sldId id="322" r:id="rId22"/>
    <p:sldId id="323" r:id="rId23"/>
    <p:sldId id="324" r:id="rId24"/>
    <p:sldId id="325"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8"/>
    <p:restoredTop sz="85246"/>
  </p:normalViewPr>
  <p:slideViewPr>
    <p:cSldViewPr snapToGrid="0" showGuides="1">
      <p:cViewPr varScale="1">
        <p:scale>
          <a:sx n="215" d="100"/>
          <a:sy n="215" d="100"/>
        </p:scale>
        <p:origin x="336" y="4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81BD4-D4E1-E24B-A609-02EEB48FB994}" type="datetimeFigureOut">
              <a:rPr lang="sv-SE" smtClean="0"/>
              <a:t>2025-05-02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9A5C3-798A-A24B-AE37-CBB5D5F8AA4E}" type="slidenum">
              <a:rPr lang="sv-SE" smtClean="0"/>
              <a:t>‹#›</a:t>
            </a:fld>
            <a:endParaRPr lang="sv-SE"/>
          </a:p>
        </p:txBody>
      </p:sp>
    </p:spTree>
    <p:extLst>
      <p:ext uri="{BB962C8B-B14F-4D97-AF65-F5344CB8AC3E}">
        <p14:creationId xmlns:p14="http://schemas.microsoft.com/office/powerpoint/2010/main" val="351388360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 är ett fantastiskt material och det är svårt att tänka sig en tillvaro utan glas. En snabb teknisk utveckling har lett till att vi har glas som tillgodoser såväl krav på miljö, komfort arkitektur och funktion.</a:t>
            </a:r>
          </a:p>
          <a:p>
            <a:endParaRPr lang="sv-SE" dirty="0"/>
          </a:p>
          <a:p>
            <a:endParaRPr lang="sv-SE" dirty="0"/>
          </a:p>
        </p:txBody>
      </p:sp>
      <p:sp>
        <p:nvSpPr>
          <p:cNvPr id="4" name="Platshållare för bildnummer 3"/>
          <p:cNvSpPr>
            <a:spLocks noGrp="1"/>
          </p:cNvSpPr>
          <p:nvPr>
            <p:ph type="sldNum" sz="quarter" idx="5"/>
          </p:nvPr>
        </p:nvSpPr>
        <p:spPr/>
        <p:txBody>
          <a:bodyPr/>
          <a:lstStyle/>
          <a:p>
            <a:fld id="{70F9A5C3-798A-A24B-AE37-CBB5D5F8AA4E}" type="slidenum">
              <a:rPr lang="sv-SE" smtClean="0"/>
              <a:t>2</a:t>
            </a:fld>
            <a:endParaRPr lang="sv-SE"/>
          </a:p>
        </p:txBody>
      </p:sp>
    </p:spTree>
    <p:extLst>
      <p:ext uri="{BB962C8B-B14F-4D97-AF65-F5344CB8AC3E}">
        <p14:creationId xmlns:p14="http://schemas.microsoft.com/office/powerpoint/2010/main" val="377505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Glashantverkarna som arbetar med gamla blyinfattade fönster är inte så många, men det finns fortfarande några inom branschen. De utför reparationer och glasmålningar i blyinfattningar i  äldre byggnader som exempelvis kyrkor.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11</a:t>
            </a:fld>
            <a:endParaRPr lang="sv-SE"/>
          </a:p>
        </p:txBody>
      </p:sp>
    </p:spTree>
    <p:extLst>
      <p:ext uri="{BB962C8B-B14F-4D97-AF65-F5344CB8AC3E}">
        <p14:creationId xmlns:p14="http://schemas.microsoft.com/office/powerpoint/2010/main" val="318624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rama in är en konst i sig. Professionellt utförda konstinramningar ger konsten ett extra lyft. Konstinramare är inget man utbildar sig till på bygg- och anläggningsprogrammet men yrket finns i glasbranschen. Fortfarande är det många av de traditionella glasmästerierna som också arbetar med konstinramning.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12</a:t>
            </a:fld>
            <a:endParaRPr lang="sv-SE"/>
          </a:p>
        </p:txBody>
      </p:sp>
    </p:spTree>
    <p:extLst>
      <p:ext uri="{BB962C8B-B14F-4D97-AF65-F5344CB8AC3E}">
        <p14:creationId xmlns:p14="http://schemas.microsoft.com/office/powerpoint/2010/main" val="348350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Grundutbildningen ser lite olika ut för olika branscher och i glasbranschen ska man arbeta 5 500 timmar innan man är fullärd. Tidigare fanns bara glasmästeriyrket i vårt yrkesutbildningsavtal men sedan 2016 kan man utbilda sig inom de olika yrkesområdena. Vi är en av få branscher som har ett praktiskt yrkesprov, och det är då inom glasmästeriyrket. Provet består av sju praktiska övningar och ett teoretiskt prov och det genomförs på </a:t>
            </a:r>
            <a:r>
              <a:rPr lang="sv-SE" altLang="sv-SE" dirty="0" err="1"/>
              <a:t>Glasskolan</a:t>
            </a:r>
            <a:r>
              <a:rPr lang="sv-SE" altLang="sv-SE" dirty="0"/>
              <a:t> en till två gånger per år.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17</a:t>
            </a:fld>
            <a:endParaRPr lang="sv-SE"/>
          </a:p>
        </p:txBody>
      </p:sp>
    </p:spTree>
    <p:extLst>
      <p:ext uri="{BB962C8B-B14F-4D97-AF65-F5344CB8AC3E}">
        <p14:creationId xmlns:p14="http://schemas.microsoft.com/office/powerpoint/2010/main" val="64610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18</a:t>
            </a:fld>
            <a:endParaRPr lang="sv-SE"/>
          </a:p>
        </p:txBody>
      </p:sp>
    </p:spTree>
    <p:extLst>
      <p:ext uri="{BB962C8B-B14F-4D97-AF65-F5344CB8AC3E}">
        <p14:creationId xmlns:p14="http://schemas.microsoft.com/office/powerpoint/2010/main" val="225987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Glasmästare är ett gammat traditionellt hantverksyrke och det finns möjlighet att bli en riktig mästare. Först ska man arbeta drygt 5 år och därefter gå en mästarutbildning.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19</a:t>
            </a:fld>
            <a:endParaRPr lang="sv-SE"/>
          </a:p>
        </p:txBody>
      </p:sp>
    </p:spTree>
    <p:extLst>
      <p:ext uri="{BB962C8B-B14F-4D97-AF65-F5344CB8AC3E}">
        <p14:creationId xmlns:p14="http://schemas.microsoft.com/office/powerpoint/2010/main" val="5943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Glasbyggandet ökar i och med alla nya marknads- och användningsområden samtidigt som de gamla områdena finns kvar så branschen har goda framtidsutsikter.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20</a:t>
            </a:fld>
            <a:endParaRPr lang="sv-SE"/>
          </a:p>
        </p:txBody>
      </p:sp>
    </p:spTree>
    <p:extLst>
      <p:ext uri="{BB962C8B-B14F-4D97-AF65-F5344CB8AC3E}">
        <p14:creationId xmlns:p14="http://schemas.microsoft.com/office/powerpoint/2010/main" val="145939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Det pågår en stark teknikutveckling som medför nya transparanta produkter som kan monteras i olika typer av sammanhang och typer av byggnader. Glaset får då varierande tekniska egenskaper.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21</a:t>
            </a:fld>
            <a:endParaRPr lang="sv-SE"/>
          </a:p>
        </p:txBody>
      </p:sp>
    </p:spTree>
    <p:extLst>
      <p:ext uri="{BB962C8B-B14F-4D97-AF65-F5344CB8AC3E}">
        <p14:creationId xmlns:p14="http://schemas.microsoft.com/office/powerpoint/2010/main" val="401997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Man kan på olika sätt göra glaset starkare – det kan härdas och det kan lamineras. Det kan då användas i lastbärande konstruktioner.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22</a:t>
            </a:fld>
            <a:endParaRPr lang="sv-SE"/>
          </a:p>
        </p:txBody>
      </p:sp>
    </p:spTree>
    <p:extLst>
      <p:ext uri="{BB962C8B-B14F-4D97-AF65-F5344CB8AC3E}">
        <p14:creationId xmlns:p14="http://schemas.microsoft.com/office/powerpoint/2010/main" val="10349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23</a:t>
            </a:fld>
            <a:endParaRPr lang="sv-SE"/>
          </a:p>
        </p:txBody>
      </p:sp>
    </p:spTree>
    <p:extLst>
      <p:ext uri="{BB962C8B-B14F-4D97-AF65-F5344CB8AC3E}">
        <p14:creationId xmlns:p14="http://schemas.microsoft.com/office/powerpoint/2010/main" val="269543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är materialet som släpper igenom ljus och tillåter utblick och inblick.</a:t>
            </a:r>
          </a:p>
        </p:txBody>
      </p:sp>
      <p:sp>
        <p:nvSpPr>
          <p:cNvPr id="4" name="Platshållare för bildnummer 3"/>
          <p:cNvSpPr>
            <a:spLocks noGrp="1"/>
          </p:cNvSpPr>
          <p:nvPr>
            <p:ph type="sldNum" sz="quarter" idx="10"/>
          </p:nvPr>
        </p:nvSpPr>
        <p:spPr/>
        <p:txBody>
          <a:bodyPr/>
          <a:lstStyle/>
          <a:p>
            <a:fld id="{1D9779E2-9CFE-41DF-A814-93DFC1D4C737}" type="slidenum">
              <a:rPr lang="sv-SE" smtClean="0"/>
              <a:t>3</a:t>
            </a:fld>
            <a:endParaRPr lang="sv-SE"/>
          </a:p>
        </p:txBody>
      </p:sp>
    </p:spTree>
    <p:extLst>
      <p:ext uri="{BB962C8B-B14F-4D97-AF65-F5344CB8AC3E}">
        <p14:creationId xmlns:p14="http://schemas.microsoft.com/office/powerpoint/2010/main" val="205061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nutidens glas kan arkitekter skapa mycket spännande byggnader. Detta är World </a:t>
            </a:r>
            <a:r>
              <a:rPr lang="sv-SE" dirty="0" err="1"/>
              <a:t>of</a:t>
            </a:r>
            <a:r>
              <a:rPr lang="sv-SE" dirty="0"/>
              <a:t> Volvo i Göteborg</a:t>
            </a:r>
          </a:p>
        </p:txBody>
      </p:sp>
      <p:sp>
        <p:nvSpPr>
          <p:cNvPr id="4" name="Platshållare för bildnummer 3"/>
          <p:cNvSpPr>
            <a:spLocks noGrp="1"/>
          </p:cNvSpPr>
          <p:nvPr>
            <p:ph type="sldNum" sz="quarter" idx="10"/>
          </p:nvPr>
        </p:nvSpPr>
        <p:spPr/>
        <p:txBody>
          <a:bodyPr/>
          <a:lstStyle/>
          <a:p>
            <a:fld id="{1D9779E2-9CFE-41DF-A814-93DFC1D4C737}" type="slidenum">
              <a:rPr lang="sv-SE" smtClean="0"/>
              <a:t>4</a:t>
            </a:fld>
            <a:endParaRPr lang="sv-SE"/>
          </a:p>
        </p:txBody>
      </p:sp>
    </p:spTree>
    <p:extLst>
      <p:ext uri="{BB962C8B-B14F-4D97-AF65-F5344CB8AC3E}">
        <p14:creationId xmlns:p14="http://schemas.microsoft.com/office/powerpoint/2010/main" val="395589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har många fördelar och med mycket glas i skolor får eleverna rikligt med dagsljus vilket gör att de kan prestera bättre. Öppna transparanta ytor där man syns</a:t>
            </a:r>
          </a:p>
        </p:txBody>
      </p:sp>
      <p:sp>
        <p:nvSpPr>
          <p:cNvPr id="4" name="Platshållare för bildnummer 3"/>
          <p:cNvSpPr>
            <a:spLocks noGrp="1"/>
          </p:cNvSpPr>
          <p:nvPr>
            <p:ph type="sldNum" sz="quarter" idx="10"/>
          </p:nvPr>
        </p:nvSpPr>
        <p:spPr/>
        <p:txBody>
          <a:bodyPr/>
          <a:lstStyle/>
          <a:p>
            <a:fld id="{1D9779E2-9CFE-41DF-A814-93DFC1D4C737}" type="slidenum">
              <a:rPr lang="sv-SE" smtClean="0"/>
              <a:t>5</a:t>
            </a:fld>
            <a:endParaRPr lang="sv-SE"/>
          </a:p>
        </p:txBody>
      </p:sp>
    </p:spTree>
    <p:extLst>
      <p:ext uri="{BB962C8B-B14F-4D97-AF65-F5344CB8AC3E}">
        <p14:creationId xmlns:p14="http://schemas.microsoft.com/office/powerpoint/2010/main" val="116123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förser man glas med olika beläggningar vilket gör att man kan överföra kommunikation i såväl text, ljud och bild.</a:t>
            </a:r>
          </a:p>
        </p:txBody>
      </p:sp>
      <p:sp>
        <p:nvSpPr>
          <p:cNvPr id="4" name="Platshållare för bildnummer 3"/>
          <p:cNvSpPr>
            <a:spLocks noGrp="1"/>
          </p:cNvSpPr>
          <p:nvPr>
            <p:ph type="sldNum" sz="quarter" idx="10"/>
          </p:nvPr>
        </p:nvSpPr>
        <p:spPr/>
        <p:txBody>
          <a:bodyPr/>
          <a:lstStyle/>
          <a:p>
            <a:fld id="{1D9779E2-9CFE-41DF-A814-93DFC1D4C737}" type="slidenum">
              <a:rPr lang="sv-SE" smtClean="0"/>
              <a:t>6</a:t>
            </a:fld>
            <a:endParaRPr lang="sv-SE"/>
          </a:p>
        </p:txBody>
      </p:sp>
    </p:spTree>
    <p:extLst>
      <p:ext uri="{BB962C8B-B14F-4D97-AF65-F5344CB8AC3E}">
        <p14:creationId xmlns:p14="http://schemas.microsoft.com/office/powerpoint/2010/main" val="126056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var tidigare vanligt att </a:t>
            </a:r>
            <a:r>
              <a:rPr lang="sv-SE" dirty="0" err="1"/>
              <a:t>glasföretagen</a:t>
            </a:r>
            <a:r>
              <a:rPr lang="sv-SE" dirty="0"/>
              <a:t> jobbade inom flera olika verksamheter. Idag är </a:t>
            </a:r>
            <a:r>
              <a:rPr lang="sv-SE" dirty="0" err="1"/>
              <a:t>är</a:t>
            </a:r>
            <a:r>
              <a:rPr lang="sv-SE" dirty="0"/>
              <a:t> företagen mer specialiserade.</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7</a:t>
            </a:fld>
            <a:endParaRPr lang="sv-SE"/>
          </a:p>
        </p:txBody>
      </p:sp>
    </p:spTree>
    <p:extLst>
      <p:ext uri="{BB962C8B-B14F-4D97-AF65-F5344CB8AC3E}">
        <p14:creationId xmlns:p14="http://schemas.microsoft.com/office/powerpoint/2010/main" val="353383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Glasmästeri är ett mångsidigt traditionellt hantverk kombinerat med modern teknologi. </a:t>
            </a:r>
          </a:p>
          <a:p>
            <a:r>
              <a:rPr lang="sv-SE" dirty="0"/>
              <a:t>En glasmästare arbetar ofta med glas inom flera områden: reparations- och serviceglasning, inglasning, inredningsglas, isolerrutor, fönsterrenovering, solskydd, speglar mm.</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8</a:t>
            </a:fld>
            <a:endParaRPr lang="sv-SE"/>
          </a:p>
        </p:txBody>
      </p:sp>
    </p:spTree>
    <p:extLst>
      <p:ext uri="{BB962C8B-B14F-4D97-AF65-F5344CB8AC3E}">
        <p14:creationId xmlns:p14="http://schemas.microsoft.com/office/powerpoint/2010/main" val="377267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fasadföretagen arbetar man med glas och metallprofiler för fasader, dörrar och tak och med montage av detta. Idag kan man bygga hela hus med glas. Modern teknik med avancerad bearbetning av såväl glas som metallprofiler tillåter konstruktioner där glas är det dominerande materialet.</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9</a:t>
            </a:fld>
            <a:endParaRPr lang="sv-SE"/>
          </a:p>
        </p:txBody>
      </p:sp>
    </p:spTree>
    <p:extLst>
      <p:ext uri="{BB962C8B-B14F-4D97-AF65-F5344CB8AC3E}">
        <p14:creationId xmlns:p14="http://schemas.microsoft.com/office/powerpoint/2010/main" val="367786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dagens moderna bilar får glaset större utrymme och fler funktioner. Vindrutan, som är en laminerad glasruta, limmas fast och ingår som en bärande del i karossen. Glaset och infästningen är mycket starka och ska bland annat hålla emot krockkuddar vid en kollision.</a:t>
            </a:r>
          </a:p>
          <a:p>
            <a:r>
              <a:rPr lang="sv-SE" dirty="0"/>
              <a:t>I själva glaset finns numera också en rad olika funktioner integrerade, som bland annat antenner, larm regnsensorer och displayer. Det innebär att den som byter eller reparerar rutan måste veta hur allt sitter ihop och hur det ska kopplas så att full funktion återfås efteråt. Allt detta är bilglasmästaren expert på.</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10</a:t>
            </a:fld>
            <a:endParaRPr lang="sv-SE"/>
          </a:p>
        </p:txBody>
      </p:sp>
    </p:spTree>
    <p:extLst>
      <p:ext uri="{BB962C8B-B14F-4D97-AF65-F5344CB8AC3E}">
        <p14:creationId xmlns:p14="http://schemas.microsoft.com/office/powerpoint/2010/main" val="998757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pitelavsnit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4974" y="942681"/>
            <a:ext cx="7369405" cy="1790700"/>
          </a:xfrm>
          <a:prstGeom prst="rect">
            <a:avLst/>
          </a:prstGeom>
        </p:spPr>
        <p:txBody>
          <a:bodyPr anchor="b">
            <a:noAutofit/>
          </a:bodyPr>
          <a:lstStyle>
            <a:lvl1pPr algn="r">
              <a:defRPr sz="44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786379" y="2849571"/>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180003803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378558" y="409686"/>
            <a:ext cx="8343410"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78558" y="1125173"/>
            <a:ext cx="4015164" cy="3475924"/>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5" name="Platshållare för innehåll 4">
            <a:extLst>
              <a:ext uri="{FF2B5EF4-FFF2-40B4-BE49-F238E27FC236}">
                <a16:creationId xmlns:a16="http://schemas.microsoft.com/office/drawing/2014/main" id="{9ED6E57A-F533-57EA-6637-D9DEDDA2CB4A}"/>
              </a:ext>
            </a:extLst>
          </p:cNvPr>
          <p:cNvSpPr>
            <a:spLocks noGrp="1"/>
          </p:cNvSpPr>
          <p:nvPr>
            <p:ph sz="quarter" idx="10"/>
          </p:nvPr>
        </p:nvSpPr>
        <p:spPr>
          <a:xfrm>
            <a:off x="4572243" y="1125173"/>
            <a:ext cx="4149725" cy="34464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3335558"/>
      </p:ext>
    </p:extLst>
  </p:cSld>
  <p:clrMapOvr>
    <a:masterClrMapping/>
  </p:clrMapOvr>
  <p:extLst>
    <p:ext uri="{DCECCB84-F9BA-43D5-87BE-67443E8EF086}">
      <p15:sldGuideLst xmlns:p15="http://schemas.microsoft.com/office/powerpoint/2012/main">
        <p15:guide id="1" orient="horz" pos="554"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4" name="Title 1">
            <a:extLst>
              <a:ext uri="{FF2B5EF4-FFF2-40B4-BE49-F238E27FC236}">
                <a16:creationId xmlns:a16="http://schemas.microsoft.com/office/drawing/2014/main" id="{91EE7A52-59B2-489E-14EA-91D3D39C5F9A}"/>
              </a:ext>
            </a:extLst>
          </p:cNvPr>
          <p:cNvSpPr>
            <a:spLocks noGrp="1"/>
          </p:cNvSpPr>
          <p:nvPr>
            <p:ph type="title"/>
          </p:nvPr>
        </p:nvSpPr>
        <p:spPr>
          <a:xfrm>
            <a:off x="3857904" y="409575"/>
            <a:ext cx="4617228" cy="687206"/>
          </a:xfrm>
          <a:prstGeom prst="rect">
            <a:avLst/>
          </a:prstGeom>
        </p:spPr>
        <p:txBody>
          <a:bodyPr>
            <a:normAutofit/>
          </a:bodyPr>
          <a:lstStyle>
            <a:lvl1pPr>
              <a:defRPr sz="2500" b="1">
                <a:latin typeface="Century Gothic" panose="020B0502020202020204" pitchFamily="34" charset="0"/>
              </a:defRPr>
            </a:lvl1pPr>
          </a:lstStyle>
          <a:p>
            <a:r>
              <a:rPr lang="sv-SE" dirty="0"/>
              <a:t>Klicka här för att ändra mall för rubrikformat</a:t>
            </a:r>
            <a:endParaRPr lang="en-US" dirty="0"/>
          </a:p>
        </p:txBody>
      </p:sp>
      <p:sp>
        <p:nvSpPr>
          <p:cNvPr id="6" name="Content Placeholder 2">
            <a:extLst>
              <a:ext uri="{FF2B5EF4-FFF2-40B4-BE49-F238E27FC236}">
                <a16:creationId xmlns:a16="http://schemas.microsoft.com/office/drawing/2014/main" id="{2A12931F-1D8B-DCD3-BEA4-F4D1E93BD805}"/>
              </a:ext>
            </a:extLst>
          </p:cNvPr>
          <p:cNvSpPr>
            <a:spLocks noGrp="1"/>
          </p:cNvSpPr>
          <p:nvPr>
            <p:ph idx="1"/>
          </p:nvPr>
        </p:nvSpPr>
        <p:spPr>
          <a:xfrm>
            <a:off x="3857903" y="1247844"/>
            <a:ext cx="4617229" cy="3079681"/>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bild 7">
            <a:extLst>
              <a:ext uri="{FF2B5EF4-FFF2-40B4-BE49-F238E27FC236}">
                <a16:creationId xmlns:a16="http://schemas.microsoft.com/office/drawing/2014/main" id="{E11F94E6-AA42-08A9-84EC-201D71053229}"/>
              </a:ext>
            </a:extLst>
          </p:cNvPr>
          <p:cNvSpPr>
            <a:spLocks noGrp="1"/>
          </p:cNvSpPr>
          <p:nvPr>
            <p:ph type="pic" sz="quarter" idx="10"/>
          </p:nvPr>
        </p:nvSpPr>
        <p:spPr>
          <a:xfrm>
            <a:off x="228588" y="409575"/>
            <a:ext cx="3098811" cy="391795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025520173"/>
      </p:ext>
    </p:extLst>
  </p:cSld>
  <p:clrMapOvr>
    <a:masterClrMapping/>
  </p:clrMapOvr>
  <p:extLst>
    <p:ext uri="{DCECCB84-F9BA-43D5-87BE-67443E8EF086}">
      <p15:sldGuideLst xmlns:p15="http://schemas.microsoft.com/office/powerpoint/2012/main">
        <p15:guide id="1" orient="horz" pos="554"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och innehåll">
    <p:bg>
      <p:bgPr>
        <a:solidFill>
          <a:schemeClr val="accent6">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558" y="409686"/>
            <a:ext cx="3917398"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78558" y="1247955"/>
            <a:ext cx="3917398" cy="3353142"/>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8" name="Platshållare för bild 7">
            <a:extLst>
              <a:ext uri="{FF2B5EF4-FFF2-40B4-BE49-F238E27FC236}">
                <a16:creationId xmlns:a16="http://schemas.microsoft.com/office/drawing/2014/main" id="{3C3D899D-2F47-6E9B-6826-0C88E7A8D5A3}"/>
              </a:ext>
            </a:extLst>
          </p:cNvPr>
          <p:cNvSpPr>
            <a:spLocks noGrp="1"/>
          </p:cNvSpPr>
          <p:nvPr>
            <p:ph type="pic" sz="quarter" idx="10"/>
          </p:nvPr>
        </p:nvSpPr>
        <p:spPr>
          <a:xfrm>
            <a:off x="4572000" y="409575"/>
            <a:ext cx="4168775" cy="391795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12202442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6">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7904" y="409575"/>
            <a:ext cx="4617228" cy="687206"/>
          </a:xfrm>
          <a:prstGeom prst="rect">
            <a:avLst/>
          </a:prstGeom>
        </p:spPr>
        <p:txBody>
          <a:bodyPr>
            <a:normAutofit/>
          </a:bodyPr>
          <a:lstStyle>
            <a:lvl1pPr>
              <a:defRPr sz="2500" b="1">
                <a:latin typeface="Century Gothic" panose="020B0502020202020204" pitchFamily="34" charset="0"/>
              </a:defRPr>
            </a:lvl1pPr>
          </a:lstStyle>
          <a:p>
            <a:r>
              <a:rPr lang="sv-SE" dirty="0"/>
              <a:t>Klicka här för att ändra mall för rubrikformat</a:t>
            </a:r>
            <a:endParaRPr lang="en-US" dirty="0"/>
          </a:p>
        </p:txBody>
      </p:sp>
      <p:sp>
        <p:nvSpPr>
          <p:cNvPr id="3" name="Content Placeholder 2"/>
          <p:cNvSpPr>
            <a:spLocks noGrp="1"/>
          </p:cNvSpPr>
          <p:nvPr>
            <p:ph idx="1"/>
          </p:nvPr>
        </p:nvSpPr>
        <p:spPr>
          <a:xfrm>
            <a:off x="3857903" y="1247844"/>
            <a:ext cx="4617229" cy="3079681"/>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8" name="Platshållare för bild 7">
            <a:extLst>
              <a:ext uri="{FF2B5EF4-FFF2-40B4-BE49-F238E27FC236}">
                <a16:creationId xmlns:a16="http://schemas.microsoft.com/office/drawing/2014/main" id="{3C3D899D-2F47-6E9B-6826-0C88E7A8D5A3}"/>
              </a:ext>
            </a:extLst>
          </p:cNvPr>
          <p:cNvSpPr>
            <a:spLocks noGrp="1"/>
          </p:cNvSpPr>
          <p:nvPr>
            <p:ph type="pic" sz="quarter" idx="10"/>
          </p:nvPr>
        </p:nvSpPr>
        <p:spPr>
          <a:xfrm>
            <a:off x="228588" y="409575"/>
            <a:ext cx="3098811" cy="391795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20036111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4">
            <a:alpha val="60000"/>
          </a:schemeClr>
        </a:solidFill>
        <a:effectLst/>
      </p:bgPr>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4" name="Title 1">
            <a:extLst>
              <a:ext uri="{FF2B5EF4-FFF2-40B4-BE49-F238E27FC236}">
                <a16:creationId xmlns:a16="http://schemas.microsoft.com/office/drawing/2014/main" id="{A2A33F72-ED89-F2B4-EBC5-FD284CC26A33}"/>
              </a:ext>
            </a:extLst>
          </p:cNvPr>
          <p:cNvSpPr>
            <a:spLocks noGrp="1"/>
          </p:cNvSpPr>
          <p:nvPr>
            <p:ph type="title"/>
          </p:nvPr>
        </p:nvSpPr>
        <p:spPr>
          <a:xfrm>
            <a:off x="3857904" y="409575"/>
            <a:ext cx="4617228" cy="687206"/>
          </a:xfrm>
          <a:prstGeom prst="rect">
            <a:avLst/>
          </a:prstGeom>
        </p:spPr>
        <p:txBody>
          <a:bodyPr>
            <a:normAutofit/>
          </a:bodyPr>
          <a:lstStyle>
            <a:lvl1pPr>
              <a:defRPr sz="2500" b="1">
                <a:latin typeface="Century Gothic" panose="020B0502020202020204" pitchFamily="34" charset="0"/>
              </a:defRPr>
            </a:lvl1pPr>
          </a:lstStyle>
          <a:p>
            <a:r>
              <a:rPr lang="sv-SE" dirty="0"/>
              <a:t>Klicka här för att ändra mall för rubrikformat</a:t>
            </a:r>
            <a:endParaRPr lang="en-US" dirty="0"/>
          </a:p>
        </p:txBody>
      </p:sp>
      <p:sp>
        <p:nvSpPr>
          <p:cNvPr id="6" name="Content Placeholder 2">
            <a:extLst>
              <a:ext uri="{FF2B5EF4-FFF2-40B4-BE49-F238E27FC236}">
                <a16:creationId xmlns:a16="http://schemas.microsoft.com/office/drawing/2014/main" id="{C765701E-E477-ABDB-F07F-AF79CE45E4F7}"/>
              </a:ext>
            </a:extLst>
          </p:cNvPr>
          <p:cNvSpPr>
            <a:spLocks noGrp="1"/>
          </p:cNvSpPr>
          <p:nvPr>
            <p:ph idx="1"/>
          </p:nvPr>
        </p:nvSpPr>
        <p:spPr>
          <a:xfrm>
            <a:off x="3857903" y="1247844"/>
            <a:ext cx="4617229" cy="3079681"/>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bild 7">
            <a:extLst>
              <a:ext uri="{FF2B5EF4-FFF2-40B4-BE49-F238E27FC236}">
                <a16:creationId xmlns:a16="http://schemas.microsoft.com/office/drawing/2014/main" id="{DF3D501D-21FF-110A-14EC-A55372E088B3}"/>
              </a:ext>
            </a:extLst>
          </p:cNvPr>
          <p:cNvSpPr>
            <a:spLocks noGrp="1"/>
          </p:cNvSpPr>
          <p:nvPr>
            <p:ph type="pic" sz="quarter" idx="10"/>
          </p:nvPr>
        </p:nvSpPr>
        <p:spPr>
          <a:xfrm>
            <a:off x="228588" y="409575"/>
            <a:ext cx="3098811" cy="391795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29653022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4">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557" y="409686"/>
            <a:ext cx="8387617"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78558" y="1096891"/>
            <a:ext cx="3917398" cy="3360089"/>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5" name="Platshållare för diagram 4">
            <a:extLst>
              <a:ext uri="{FF2B5EF4-FFF2-40B4-BE49-F238E27FC236}">
                <a16:creationId xmlns:a16="http://schemas.microsoft.com/office/drawing/2014/main" id="{37B63E4D-45C1-E352-21A3-CC7AB13B02BD}"/>
              </a:ext>
            </a:extLst>
          </p:cNvPr>
          <p:cNvSpPr>
            <a:spLocks noGrp="1"/>
          </p:cNvSpPr>
          <p:nvPr>
            <p:ph type="chart" sz="quarter" idx="11"/>
          </p:nvPr>
        </p:nvSpPr>
        <p:spPr>
          <a:xfrm>
            <a:off x="4572000" y="1096891"/>
            <a:ext cx="4194175" cy="3360089"/>
          </a:xfrm>
        </p:spPr>
        <p:txBody>
          <a:bodyPr/>
          <a:lstStyle/>
          <a:p>
            <a:r>
              <a:rPr lang="sv-SE"/>
              <a:t>Klicka på ikonen för att lägga till ett diagram</a:t>
            </a:r>
          </a:p>
        </p:txBody>
      </p:sp>
    </p:spTree>
    <p:extLst>
      <p:ext uri="{BB962C8B-B14F-4D97-AF65-F5344CB8AC3E}">
        <p14:creationId xmlns:p14="http://schemas.microsoft.com/office/powerpoint/2010/main" val="305878639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3">
            <a:alpha val="65000"/>
          </a:schemeClr>
        </a:solidFill>
        <a:effectLst/>
      </p:bgPr>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4" name="Title 1">
            <a:extLst>
              <a:ext uri="{FF2B5EF4-FFF2-40B4-BE49-F238E27FC236}">
                <a16:creationId xmlns:a16="http://schemas.microsoft.com/office/drawing/2014/main" id="{6ECF2EF5-65E3-9B38-B1AE-4E89E3EFB294}"/>
              </a:ext>
            </a:extLst>
          </p:cNvPr>
          <p:cNvSpPr>
            <a:spLocks noGrp="1"/>
          </p:cNvSpPr>
          <p:nvPr>
            <p:ph type="title"/>
          </p:nvPr>
        </p:nvSpPr>
        <p:spPr>
          <a:xfrm>
            <a:off x="3857904" y="409575"/>
            <a:ext cx="4617228" cy="687206"/>
          </a:xfrm>
          <a:prstGeom prst="rect">
            <a:avLst/>
          </a:prstGeom>
        </p:spPr>
        <p:txBody>
          <a:bodyPr>
            <a:normAutofit/>
          </a:bodyPr>
          <a:lstStyle>
            <a:lvl1pPr>
              <a:defRPr sz="2500" b="1">
                <a:latin typeface="Century Gothic" panose="020B0502020202020204" pitchFamily="34" charset="0"/>
              </a:defRPr>
            </a:lvl1pPr>
          </a:lstStyle>
          <a:p>
            <a:r>
              <a:rPr lang="sv-SE" dirty="0"/>
              <a:t>Klicka här för att ändra mall för rubrikformat</a:t>
            </a:r>
            <a:endParaRPr lang="en-US" dirty="0"/>
          </a:p>
        </p:txBody>
      </p:sp>
      <p:sp>
        <p:nvSpPr>
          <p:cNvPr id="5" name="Content Placeholder 2">
            <a:extLst>
              <a:ext uri="{FF2B5EF4-FFF2-40B4-BE49-F238E27FC236}">
                <a16:creationId xmlns:a16="http://schemas.microsoft.com/office/drawing/2014/main" id="{218BB8D2-8DF0-A7DC-31AB-987F708DC2D1}"/>
              </a:ext>
            </a:extLst>
          </p:cNvPr>
          <p:cNvSpPr>
            <a:spLocks noGrp="1"/>
          </p:cNvSpPr>
          <p:nvPr>
            <p:ph idx="1"/>
          </p:nvPr>
        </p:nvSpPr>
        <p:spPr>
          <a:xfrm>
            <a:off x="3857903" y="1247844"/>
            <a:ext cx="4617229" cy="3079681"/>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7">
            <a:extLst>
              <a:ext uri="{FF2B5EF4-FFF2-40B4-BE49-F238E27FC236}">
                <a16:creationId xmlns:a16="http://schemas.microsoft.com/office/drawing/2014/main" id="{AD2129CF-F803-7D20-0BE2-F64D8C0A7B45}"/>
              </a:ext>
            </a:extLst>
          </p:cNvPr>
          <p:cNvSpPr>
            <a:spLocks noGrp="1"/>
          </p:cNvSpPr>
          <p:nvPr>
            <p:ph type="pic" sz="quarter" idx="10"/>
          </p:nvPr>
        </p:nvSpPr>
        <p:spPr>
          <a:xfrm>
            <a:off x="228588" y="409575"/>
            <a:ext cx="3098811" cy="391795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28096475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3">
            <a:alpha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558" y="409686"/>
            <a:ext cx="8343410"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78557" y="1125173"/>
            <a:ext cx="8343411" cy="3475924"/>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Tree>
    <p:extLst>
      <p:ext uri="{BB962C8B-B14F-4D97-AF65-F5344CB8AC3E}">
        <p14:creationId xmlns:p14="http://schemas.microsoft.com/office/powerpoint/2010/main" val="41064275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6C670-994E-A680-6B47-28B403928F33}"/>
              </a:ext>
            </a:extLst>
          </p:cNvPr>
          <p:cNvSpPr>
            <a:spLocks noGrp="1"/>
          </p:cNvSpPr>
          <p:nvPr>
            <p:ph type="ctrTitle"/>
          </p:nvPr>
        </p:nvSpPr>
        <p:spPr>
          <a:xfrm>
            <a:off x="1143000" y="841375"/>
            <a:ext cx="6858000" cy="17907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9CE8B54-B9A6-A5A0-353B-D2F5687F9377}"/>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82B71D9-FA06-F01C-A288-96E0BF71A14A}"/>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5" name="Platshållare för sidfot 4">
            <a:extLst>
              <a:ext uri="{FF2B5EF4-FFF2-40B4-BE49-F238E27FC236}">
                <a16:creationId xmlns:a16="http://schemas.microsoft.com/office/drawing/2014/main" id="{D31FA7F4-56F6-C6B9-080E-BD95B283CD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C86F36-4F0A-4CD0-C14F-11A19B53DF25}"/>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877820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2995CE-2E12-A27B-9069-CD815C2F8D5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1E5A639-73BB-3B32-FA21-D002F6EE93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248AC4-7428-62D6-05EC-0793EF41151E}"/>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5" name="Platshållare för sidfot 4">
            <a:extLst>
              <a:ext uri="{FF2B5EF4-FFF2-40B4-BE49-F238E27FC236}">
                <a16:creationId xmlns:a16="http://schemas.microsoft.com/office/drawing/2014/main" id="{42FBF555-3D81-C0DF-4D06-CA5FE1088B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AF76582-A5CF-F953-3660-BE3DA1C93C5F}"/>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6754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bild - glasrutor">
    <p:bg>
      <p:bgPr>
        <a:solidFill>
          <a:srgbClr val="005E6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AA5504-AF9E-5DF1-4FFC-2983C76AF2EB}"/>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1274974" y="948432"/>
            <a:ext cx="7369405" cy="1790700"/>
          </a:xfrm>
          <a:prstGeom prst="rect">
            <a:avLst/>
          </a:prstGeom>
        </p:spPr>
        <p:txBody>
          <a:bodyPr anchor="b">
            <a:noAutofit/>
          </a:bodyPr>
          <a:lstStyle>
            <a:lvl1pPr algn="r">
              <a:defRPr sz="44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786379" y="2855322"/>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197840590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9FD48A-B644-D75A-23B3-A5DFE6A605BA}"/>
              </a:ext>
            </a:extLst>
          </p:cNvPr>
          <p:cNvSpPr>
            <a:spLocks noGrp="1"/>
          </p:cNvSpPr>
          <p:nvPr>
            <p:ph type="title"/>
          </p:nvPr>
        </p:nvSpPr>
        <p:spPr>
          <a:xfrm>
            <a:off x="623888" y="1282700"/>
            <a:ext cx="7886700" cy="2139950"/>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50898C5-7AB9-0D5A-F795-4AB8CC039CD1}"/>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D8DF581-C5B9-AD82-96BD-5E0155B891C7}"/>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5" name="Platshållare för sidfot 4">
            <a:extLst>
              <a:ext uri="{FF2B5EF4-FFF2-40B4-BE49-F238E27FC236}">
                <a16:creationId xmlns:a16="http://schemas.microsoft.com/office/drawing/2014/main" id="{2891C855-DA14-9227-6D99-564ACD2DBC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059039-37CF-FEF0-2632-6AFDBEFF8941}"/>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352349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D7D425-E982-2987-BD4B-777BB83980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5231B0-1A66-5DFC-EA13-2C9A3281454D}"/>
              </a:ext>
            </a:extLst>
          </p:cNvPr>
          <p:cNvSpPr>
            <a:spLocks noGrp="1"/>
          </p:cNvSpPr>
          <p:nvPr>
            <p:ph sz="half" idx="1"/>
          </p:nvPr>
        </p:nvSpPr>
        <p:spPr>
          <a:xfrm>
            <a:off x="628650" y="1370013"/>
            <a:ext cx="3867150" cy="3262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B7F86E-0362-E119-9377-77F9EEB6CC02}"/>
              </a:ext>
            </a:extLst>
          </p:cNvPr>
          <p:cNvSpPr>
            <a:spLocks noGrp="1"/>
          </p:cNvSpPr>
          <p:nvPr>
            <p:ph sz="half" idx="2"/>
          </p:nvPr>
        </p:nvSpPr>
        <p:spPr>
          <a:xfrm>
            <a:off x="4648200" y="1370013"/>
            <a:ext cx="3867150" cy="3262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96B3B56-6881-FD35-AE66-5DF8211B70E9}"/>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6" name="Platshållare för sidfot 5">
            <a:extLst>
              <a:ext uri="{FF2B5EF4-FFF2-40B4-BE49-F238E27FC236}">
                <a16:creationId xmlns:a16="http://schemas.microsoft.com/office/drawing/2014/main" id="{88F7346F-1A61-A6C6-2993-D05631AEA4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1F3560E-04BE-20E3-7222-6816A4C3CF18}"/>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118025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E8E15D-7933-41D2-F2D2-F1DEA79A25BB}"/>
              </a:ext>
            </a:extLst>
          </p:cNvPr>
          <p:cNvSpPr>
            <a:spLocks noGrp="1"/>
          </p:cNvSpPr>
          <p:nvPr>
            <p:ph type="title"/>
          </p:nvPr>
        </p:nvSpPr>
        <p:spPr>
          <a:xfrm>
            <a:off x="630238" y="274638"/>
            <a:ext cx="7886700" cy="993775"/>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ADED022-09D6-2296-CC13-4CE5A6DA7C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3904E2D-2D04-9E21-B1D1-6A71EEFA4F55}"/>
              </a:ext>
            </a:extLst>
          </p:cNvPr>
          <p:cNvSpPr>
            <a:spLocks noGrp="1"/>
          </p:cNvSpPr>
          <p:nvPr>
            <p:ph sz="half" idx="2"/>
          </p:nvPr>
        </p:nvSpPr>
        <p:spPr>
          <a:xfrm>
            <a:off x="630238" y="1879600"/>
            <a:ext cx="3868737" cy="2762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23ABD73-7594-6C21-2CB6-DB3CD9134C3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5EC6180-34B9-0934-DEF9-534D752F3EB4}"/>
              </a:ext>
            </a:extLst>
          </p:cNvPr>
          <p:cNvSpPr>
            <a:spLocks noGrp="1"/>
          </p:cNvSpPr>
          <p:nvPr>
            <p:ph sz="quarter" idx="4"/>
          </p:nvPr>
        </p:nvSpPr>
        <p:spPr>
          <a:xfrm>
            <a:off x="4629150" y="1879600"/>
            <a:ext cx="3887788" cy="2762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1776185-5A45-32EA-3893-012EBC2BA574}"/>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8" name="Platshållare för sidfot 7">
            <a:extLst>
              <a:ext uri="{FF2B5EF4-FFF2-40B4-BE49-F238E27FC236}">
                <a16:creationId xmlns:a16="http://schemas.microsoft.com/office/drawing/2014/main" id="{6D673BB8-FBCA-F33A-0AAC-D09092A740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7069F86-2468-EA8B-D6BA-CDBAF0C43012}"/>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2192864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1A6135-3ADD-05CA-A68F-F2CDDF5C7F2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B38C7DC-460B-2AE7-87F7-B41F049016B1}"/>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4" name="Platshållare för sidfot 3">
            <a:extLst>
              <a:ext uri="{FF2B5EF4-FFF2-40B4-BE49-F238E27FC236}">
                <a16:creationId xmlns:a16="http://schemas.microsoft.com/office/drawing/2014/main" id="{3FC30C83-99B9-1A51-1638-E4B904951F4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13918AA-D73D-D10D-3E7C-DA3EC58AB885}"/>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3304655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08A93DF-627F-2FD2-A6AE-D83EA95ABA6F}"/>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3" name="Platshållare för sidfot 2">
            <a:extLst>
              <a:ext uri="{FF2B5EF4-FFF2-40B4-BE49-F238E27FC236}">
                <a16:creationId xmlns:a16="http://schemas.microsoft.com/office/drawing/2014/main" id="{DC487E31-63F8-D905-CD5F-90ED14D5D57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B47718-D3BE-2A28-B9EA-A4D39C0575BF}"/>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2729362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25617-92C9-3F5C-8071-07AA1B0D6ABE}"/>
              </a:ext>
            </a:extLst>
          </p:cNvPr>
          <p:cNvSpPr>
            <a:spLocks noGrp="1"/>
          </p:cNvSpPr>
          <p:nvPr>
            <p:ph type="title"/>
          </p:nvPr>
        </p:nvSpPr>
        <p:spPr>
          <a:xfrm>
            <a:off x="630238" y="342900"/>
            <a:ext cx="2949575" cy="120015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A8BBBC-AD51-5F6F-5DDE-39D1F6832F78}"/>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5C63913-7CF4-CC5A-36B1-03839D31990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2DE3BB8-66F6-4C42-C157-A5B26799BD1F}"/>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6" name="Platshållare för sidfot 5">
            <a:extLst>
              <a:ext uri="{FF2B5EF4-FFF2-40B4-BE49-F238E27FC236}">
                <a16:creationId xmlns:a16="http://schemas.microsoft.com/office/drawing/2014/main" id="{40CC1027-6273-0BA2-906D-CD5989A04BD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08A06F0-0376-5836-D80E-DC74D54EB0DF}"/>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2264328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FFD998-F1CA-7B97-AACD-BC038B675FE6}"/>
              </a:ext>
            </a:extLst>
          </p:cNvPr>
          <p:cNvSpPr>
            <a:spLocks noGrp="1"/>
          </p:cNvSpPr>
          <p:nvPr>
            <p:ph type="title"/>
          </p:nvPr>
        </p:nvSpPr>
        <p:spPr>
          <a:xfrm>
            <a:off x="630238" y="342900"/>
            <a:ext cx="2949575" cy="120015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2E35B39-F957-2932-08E4-2217804C621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52603EB-32D3-8753-A106-EE22493DA40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4FEF6C-2B9B-C456-8336-04FAC83FA251}"/>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6" name="Platshållare för sidfot 5">
            <a:extLst>
              <a:ext uri="{FF2B5EF4-FFF2-40B4-BE49-F238E27FC236}">
                <a16:creationId xmlns:a16="http://schemas.microsoft.com/office/drawing/2014/main" id="{0AA0B6C9-59C0-9434-A562-54B8922A97C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2C9B778-9969-0186-4F4D-5DCF0083B614}"/>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374240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ED2772-83B7-6B46-2731-C6061235D86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4E703D-9E80-F5B7-25B8-D4F60E37871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71E118-CC02-28DD-B821-6EF5239132A9}"/>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5" name="Platshållare för sidfot 4">
            <a:extLst>
              <a:ext uri="{FF2B5EF4-FFF2-40B4-BE49-F238E27FC236}">
                <a16:creationId xmlns:a16="http://schemas.microsoft.com/office/drawing/2014/main" id="{3005A4A6-A336-28CB-B654-09BF438606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7E62F3-E59C-CCB8-F120-5D8D6F896482}"/>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200345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5EA023-AB9F-4A3A-1A85-EAC91A08EB7B}"/>
              </a:ext>
            </a:extLst>
          </p:cNvPr>
          <p:cNvSpPr>
            <a:spLocks noGrp="1"/>
          </p:cNvSpPr>
          <p:nvPr>
            <p:ph type="title" orient="vert"/>
          </p:nvPr>
        </p:nvSpPr>
        <p:spPr>
          <a:xfrm>
            <a:off x="6543675" y="274638"/>
            <a:ext cx="1971675" cy="4357687"/>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420E3E5-425E-362F-3D8C-B0145DB36B30}"/>
              </a:ext>
            </a:extLst>
          </p:cNvPr>
          <p:cNvSpPr>
            <a:spLocks noGrp="1"/>
          </p:cNvSpPr>
          <p:nvPr>
            <p:ph type="body" orient="vert" idx="1"/>
          </p:nvPr>
        </p:nvSpPr>
        <p:spPr>
          <a:xfrm>
            <a:off x="628650" y="274638"/>
            <a:ext cx="5762625" cy="435768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B1C31A-52A9-119E-23CE-4628FE1BA679}"/>
              </a:ext>
            </a:extLst>
          </p:cNvPr>
          <p:cNvSpPr>
            <a:spLocks noGrp="1"/>
          </p:cNvSpPr>
          <p:nvPr>
            <p:ph type="dt" sz="half" idx="10"/>
          </p:nvPr>
        </p:nvSpPr>
        <p:spPr/>
        <p:txBody>
          <a:bodyPr/>
          <a:lstStyle/>
          <a:p>
            <a:fld id="{6E59F219-2A5C-7447-9580-E4172C016FD4}" type="datetimeFigureOut">
              <a:rPr lang="sv-SE" smtClean="0"/>
              <a:t>2025-05-02</a:t>
            </a:fld>
            <a:endParaRPr lang="sv-SE"/>
          </a:p>
        </p:txBody>
      </p:sp>
      <p:sp>
        <p:nvSpPr>
          <p:cNvPr id="5" name="Platshållare för sidfot 4">
            <a:extLst>
              <a:ext uri="{FF2B5EF4-FFF2-40B4-BE49-F238E27FC236}">
                <a16:creationId xmlns:a16="http://schemas.microsoft.com/office/drawing/2014/main" id="{3E826A7D-9197-9921-95F6-CC110A59CB4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2B4FE0-85EC-2C17-925F-9B2774AC67BC}"/>
              </a:ext>
            </a:extLst>
          </p:cNvPr>
          <p:cNvSpPr>
            <a:spLocks noGrp="1"/>
          </p:cNvSpPr>
          <p:nvPr>
            <p:ph type="sldNum" sz="quarter" idx="12"/>
          </p:nvPr>
        </p:nvSpPr>
        <p:spPr/>
        <p:txBody>
          <a:bodyPr/>
          <a:lstStyle/>
          <a:p>
            <a:fld id="{A434FA3D-CE79-C641-BC05-5A2FDE7FEA07}" type="slidenum">
              <a:rPr lang="sv-SE" smtClean="0"/>
              <a:t>‹#›</a:t>
            </a:fld>
            <a:endParaRPr lang="sv-SE"/>
          </a:p>
        </p:txBody>
      </p:sp>
    </p:spTree>
    <p:extLst>
      <p:ext uri="{BB962C8B-B14F-4D97-AF65-F5344CB8AC3E}">
        <p14:creationId xmlns:p14="http://schemas.microsoft.com/office/powerpoint/2010/main" val="332653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tartbild - fasad">
    <p:bg>
      <p:bgPr>
        <a:solidFill>
          <a:srgbClr val="005E6F"/>
        </a:solidFill>
        <a:effectLst/>
      </p:bgPr>
    </p:bg>
    <p:spTree>
      <p:nvGrpSpPr>
        <p:cNvPr id="1" name=""/>
        <p:cNvGrpSpPr/>
        <p:nvPr/>
      </p:nvGrpSpPr>
      <p:grpSpPr>
        <a:xfrm>
          <a:off x="0" y="0"/>
          <a:ext cx="0" cy="0"/>
          <a:chOff x="0" y="0"/>
          <a:chExt cx="0" cy="0"/>
        </a:xfrm>
      </p:grpSpPr>
      <p:pic>
        <p:nvPicPr>
          <p:cNvPr id="5" name="Bildobjekt 4" descr="En bild som visar utomhus, himmel, fönster, Affärsfastighet&#10;&#10;AI-genererat innehåll kan vara felaktigt.">
            <a:extLst>
              <a:ext uri="{FF2B5EF4-FFF2-40B4-BE49-F238E27FC236}">
                <a16:creationId xmlns:a16="http://schemas.microsoft.com/office/drawing/2014/main" id="{D8C41877-510B-9533-EAB6-0A235C2566C5}"/>
              </a:ext>
            </a:extLst>
          </p:cNvPr>
          <p:cNvPicPr>
            <a:picLocks noChangeAspect="1"/>
          </p:cNvPicPr>
          <p:nvPr userDrawn="1"/>
        </p:nvPicPr>
        <p:blipFill>
          <a:blip r:embed="rId2" cstate="screen">
            <a:alphaModFix amt="55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p:cNvSpPr>
            <a:spLocks noGrp="1"/>
          </p:cNvSpPr>
          <p:nvPr>
            <p:ph type="ctrTitle"/>
          </p:nvPr>
        </p:nvSpPr>
        <p:spPr>
          <a:xfrm>
            <a:off x="1274974" y="948432"/>
            <a:ext cx="7369405" cy="1790700"/>
          </a:xfrm>
          <a:prstGeom prst="rect">
            <a:avLst/>
          </a:prstGeom>
        </p:spPr>
        <p:txBody>
          <a:bodyPr anchor="b">
            <a:noAutofit/>
          </a:bodyPr>
          <a:lstStyle>
            <a:lvl1pPr algn="r">
              <a:defRPr sz="44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786379" y="2855322"/>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22556453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tartbild - glasblåsare">
    <p:bg>
      <p:bgPr>
        <a:solidFill>
          <a:srgbClr val="005E6F"/>
        </a:solidFill>
        <a:effectLst/>
      </p:bgPr>
    </p:bg>
    <p:spTree>
      <p:nvGrpSpPr>
        <p:cNvPr id="1" name=""/>
        <p:cNvGrpSpPr/>
        <p:nvPr/>
      </p:nvGrpSpPr>
      <p:grpSpPr>
        <a:xfrm>
          <a:off x="0" y="0"/>
          <a:ext cx="0" cy="0"/>
          <a:chOff x="0" y="0"/>
          <a:chExt cx="0" cy="0"/>
        </a:xfrm>
      </p:grpSpPr>
      <p:pic>
        <p:nvPicPr>
          <p:cNvPr id="6" name="Bildobjekt 5" descr="En bild som visar matlagning, mark, panna, skål&#10;&#10;AI-genererat innehåll kan vara felaktigt.">
            <a:extLst>
              <a:ext uri="{FF2B5EF4-FFF2-40B4-BE49-F238E27FC236}">
                <a16:creationId xmlns:a16="http://schemas.microsoft.com/office/drawing/2014/main" id="{D4936462-CBED-A89D-C8E6-A951644E1EFA}"/>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rcRect r="-102"/>
          <a:stretch/>
        </p:blipFill>
        <p:spPr>
          <a:xfrm>
            <a:off x="0" y="0"/>
            <a:ext cx="9144000" cy="5143500"/>
          </a:xfrm>
          <a:prstGeom prst="rect">
            <a:avLst/>
          </a:prstGeom>
        </p:spPr>
      </p:pic>
      <p:sp>
        <p:nvSpPr>
          <p:cNvPr id="2" name="Title 1"/>
          <p:cNvSpPr>
            <a:spLocks noGrp="1"/>
          </p:cNvSpPr>
          <p:nvPr>
            <p:ph type="ctrTitle"/>
          </p:nvPr>
        </p:nvSpPr>
        <p:spPr>
          <a:xfrm>
            <a:off x="1274974" y="948432"/>
            <a:ext cx="7369405" cy="1790700"/>
          </a:xfrm>
          <a:prstGeom prst="rect">
            <a:avLst/>
          </a:prstGeom>
        </p:spPr>
        <p:txBody>
          <a:bodyPr anchor="b">
            <a:noAutofit/>
          </a:bodyPr>
          <a:lstStyle>
            <a:lvl1pPr algn="r">
              <a:defRPr sz="4400">
                <a:solidFill>
                  <a:schemeClr val="bg1"/>
                </a:solidFill>
              </a:defRPr>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1786379" y="2855322"/>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26793264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tartbild - fasad2">
    <p:bg>
      <p:bgPr>
        <a:solidFill>
          <a:srgbClr val="005E6F"/>
        </a:solidFill>
        <a:effectLst/>
      </p:bgPr>
    </p:bg>
    <p:spTree>
      <p:nvGrpSpPr>
        <p:cNvPr id="1" name=""/>
        <p:cNvGrpSpPr/>
        <p:nvPr/>
      </p:nvGrpSpPr>
      <p:grpSpPr>
        <a:xfrm>
          <a:off x="0" y="0"/>
          <a:ext cx="0" cy="0"/>
          <a:chOff x="0" y="0"/>
          <a:chExt cx="0" cy="0"/>
        </a:xfrm>
      </p:grpSpPr>
      <p:pic>
        <p:nvPicPr>
          <p:cNvPr id="5" name="Bildobjekt 4" descr="En bild som visar byggnad, torn, utomhus, Höghus&#10;&#10;AI-genererat innehåll kan vara felaktigt.">
            <a:extLst>
              <a:ext uri="{FF2B5EF4-FFF2-40B4-BE49-F238E27FC236}">
                <a16:creationId xmlns:a16="http://schemas.microsoft.com/office/drawing/2014/main" id="{D17DBB4F-39EE-E694-4366-F80C17CB4998}"/>
              </a:ext>
            </a:extLst>
          </p:cNvPr>
          <p:cNvPicPr>
            <a:picLocks noChangeAspect="1"/>
          </p:cNvPicPr>
          <p:nvPr userDrawn="1"/>
        </p:nvPicPr>
        <p:blipFill>
          <a:blip r:embed="rId2" cstate="screen">
            <a:alphaModFix amt="54000"/>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2" name="Title 1"/>
          <p:cNvSpPr>
            <a:spLocks noGrp="1"/>
          </p:cNvSpPr>
          <p:nvPr>
            <p:ph type="ctrTitle"/>
          </p:nvPr>
        </p:nvSpPr>
        <p:spPr>
          <a:xfrm>
            <a:off x="1274974" y="948432"/>
            <a:ext cx="7369405" cy="1790700"/>
          </a:xfrm>
          <a:prstGeom prst="rect">
            <a:avLst/>
          </a:prstGeom>
        </p:spPr>
        <p:txBody>
          <a:bodyPr anchor="b">
            <a:noAutofit/>
          </a:bodyPr>
          <a:lstStyle>
            <a:lvl1pPr algn="r">
              <a:defRPr sz="4400">
                <a:solidFill>
                  <a:schemeClr val="bg1"/>
                </a:solidFill>
              </a:defRPr>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1786379" y="2855322"/>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1589892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tartbild - Bly-konstglas">
    <p:bg>
      <p:bgPr>
        <a:solidFill>
          <a:srgbClr val="005E6F"/>
        </a:solidFill>
        <a:effectLst/>
      </p:bgPr>
    </p:bg>
    <p:spTree>
      <p:nvGrpSpPr>
        <p:cNvPr id="1" name=""/>
        <p:cNvGrpSpPr/>
        <p:nvPr/>
      </p:nvGrpSpPr>
      <p:grpSpPr>
        <a:xfrm>
          <a:off x="0" y="0"/>
          <a:ext cx="0" cy="0"/>
          <a:chOff x="0" y="0"/>
          <a:chExt cx="0" cy="0"/>
        </a:xfrm>
      </p:grpSpPr>
      <p:pic>
        <p:nvPicPr>
          <p:cNvPr id="6" name="Bildobjekt 5" descr="En bild som visar byggnad, inomhus, golv, lobby&#10;&#10;AI-genererat innehåll kan vara felaktigt.">
            <a:extLst>
              <a:ext uri="{FF2B5EF4-FFF2-40B4-BE49-F238E27FC236}">
                <a16:creationId xmlns:a16="http://schemas.microsoft.com/office/drawing/2014/main" id="{6FC76D14-A2FD-95E1-6C51-E14BE278FB43}"/>
              </a:ext>
            </a:extLst>
          </p:cNvPr>
          <p:cNvPicPr>
            <a:picLocks noChangeAspect="1"/>
          </p:cNvPicPr>
          <p:nvPr userDrawn="1"/>
        </p:nvPicPr>
        <p:blipFill>
          <a:blip r:embed="rId2" cstate="screen">
            <a:alphaModFix amt="59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p:cNvSpPr>
            <a:spLocks noGrp="1"/>
          </p:cNvSpPr>
          <p:nvPr>
            <p:ph type="ctrTitle"/>
          </p:nvPr>
        </p:nvSpPr>
        <p:spPr>
          <a:xfrm>
            <a:off x="1274974" y="948432"/>
            <a:ext cx="7369405" cy="1790700"/>
          </a:xfrm>
          <a:prstGeom prst="rect">
            <a:avLst/>
          </a:prstGeom>
        </p:spPr>
        <p:txBody>
          <a:bodyPr anchor="b">
            <a:noAutofit/>
          </a:bodyPr>
          <a:lstStyle>
            <a:lvl1pPr algn="r">
              <a:defRPr sz="4400">
                <a:solidFill>
                  <a:schemeClr val="bg1"/>
                </a:solidFill>
              </a:defRPr>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1786379" y="2855322"/>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32546664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Rubrikbild">
    <p:bg>
      <p:bgPr>
        <a:solidFill>
          <a:srgbClr val="005E6F"/>
        </a:solidFill>
        <a:effectLst/>
      </p:bgPr>
    </p:bg>
    <p:spTree>
      <p:nvGrpSpPr>
        <p:cNvPr id="1" name=""/>
        <p:cNvGrpSpPr/>
        <p:nvPr/>
      </p:nvGrpSpPr>
      <p:grpSpPr>
        <a:xfrm>
          <a:off x="0" y="0"/>
          <a:ext cx="0" cy="0"/>
          <a:chOff x="0" y="0"/>
          <a:chExt cx="0" cy="0"/>
        </a:xfrm>
      </p:grpSpPr>
      <p:pic>
        <p:nvPicPr>
          <p:cNvPr id="5" name="Bildobjekt 4" descr="En bild som visar arkitektur, Dagsljus, fönster, inredning&#10;&#10;AI-genererat innehåll kan vara felaktigt.">
            <a:extLst>
              <a:ext uri="{FF2B5EF4-FFF2-40B4-BE49-F238E27FC236}">
                <a16:creationId xmlns:a16="http://schemas.microsoft.com/office/drawing/2014/main" id="{6C8AF135-E4C7-8B7D-9541-61D0136D6874}"/>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1274974" y="948432"/>
            <a:ext cx="7369405" cy="1790700"/>
          </a:xfrm>
          <a:prstGeom prst="rect">
            <a:avLst/>
          </a:prstGeom>
        </p:spPr>
        <p:txBody>
          <a:bodyPr anchor="b">
            <a:noAutofit/>
          </a:bodyPr>
          <a:lstStyle>
            <a:lvl1pPr algn="r">
              <a:defRPr sz="4400">
                <a:solidFill>
                  <a:schemeClr val="bg1"/>
                </a:solidFill>
              </a:defRPr>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1786379" y="2855322"/>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34224245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tartsida - Glasmästeri">
    <p:bg>
      <p:bgPr>
        <a:solidFill>
          <a:srgbClr val="005E6F"/>
        </a:solidFill>
        <a:effectLst/>
      </p:bgPr>
    </p:bg>
    <p:spTree>
      <p:nvGrpSpPr>
        <p:cNvPr id="1" name=""/>
        <p:cNvGrpSpPr/>
        <p:nvPr/>
      </p:nvGrpSpPr>
      <p:grpSpPr>
        <a:xfrm>
          <a:off x="0" y="0"/>
          <a:ext cx="0" cy="0"/>
          <a:chOff x="0" y="0"/>
          <a:chExt cx="0" cy="0"/>
        </a:xfrm>
      </p:grpSpPr>
      <p:pic>
        <p:nvPicPr>
          <p:cNvPr id="6" name="Bildobjekt 5" descr="En bild som visar inomhus, Verkstad, möbler, hylla&#10;&#10;AI-genererat innehåll kan vara felaktigt.">
            <a:extLst>
              <a:ext uri="{FF2B5EF4-FFF2-40B4-BE49-F238E27FC236}">
                <a16:creationId xmlns:a16="http://schemas.microsoft.com/office/drawing/2014/main" id="{21E398B1-6741-79E3-6CBE-07A859805906}"/>
              </a:ext>
            </a:extLst>
          </p:cNvPr>
          <p:cNvPicPr>
            <a:picLocks noChangeAspect="1"/>
          </p:cNvPicPr>
          <p:nvPr userDrawn="1"/>
        </p:nvPicPr>
        <p:blipFill>
          <a:blip r:embed="rId2" cstate="screen">
            <a:alphaModFix amt="39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1274974" y="948432"/>
            <a:ext cx="7369405" cy="1790700"/>
          </a:xfrm>
          <a:prstGeom prst="rect">
            <a:avLst/>
          </a:prstGeom>
        </p:spPr>
        <p:txBody>
          <a:bodyPr anchor="b">
            <a:noAutofit/>
          </a:bodyPr>
          <a:lstStyle>
            <a:lvl1pPr algn="r">
              <a:defRPr sz="4400">
                <a:solidFill>
                  <a:schemeClr val="bg1"/>
                </a:solidFill>
              </a:defRPr>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1786379" y="2855322"/>
            <a:ext cx="6858000" cy="1241822"/>
          </a:xfrm>
          <a:prstGeom prst="rect">
            <a:avLst/>
          </a:prstGeo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7" name="Bildobjekt 6">
            <a:extLst>
              <a:ext uri="{FF2B5EF4-FFF2-40B4-BE49-F238E27FC236}">
                <a16:creationId xmlns:a16="http://schemas.microsoft.com/office/drawing/2014/main" id="{D4C14731-049F-CA23-C3E2-8566FC2982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9353" y="4667086"/>
            <a:ext cx="1266089" cy="236986"/>
          </a:xfrm>
          <a:prstGeom prst="rect">
            <a:avLst/>
          </a:prstGeom>
        </p:spPr>
      </p:pic>
    </p:spTree>
    <p:extLst>
      <p:ext uri="{BB962C8B-B14F-4D97-AF65-F5344CB8AC3E}">
        <p14:creationId xmlns:p14="http://schemas.microsoft.com/office/powerpoint/2010/main" val="74374344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378558" y="409686"/>
            <a:ext cx="8343410"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78557" y="1125173"/>
            <a:ext cx="8343411" cy="3475924"/>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Tree>
    <p:extLst>
      <p:ext uri="{BB962C8B-B14F-4D97-AF65-F5344CB8AC3E}">
        <p14:creationId xmlns:p14="http://schemas.microsoft.com/office/powerpoint/2010/main" val="853863560"/>
      </p:ext>
    </p:extLst>
  </p:cSld>
  <p:clrMapOvr>
    <a:masterClrMapping/>
  </p:clrMapOvr>
  <p:extLst>
    <p:ext uri="{DCECCB84-F9BA-43D5-87BE-67443E8EF086}">
      <p15:sldGuideLst xmlns:p15="http://schemas.microsoft.com/office/powerpoint/2012/main">
        <p15:guide id="1" orient="horz" pos="554"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20" y="400273"/>
            <a:ext cx="8616099" cy="70701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381420" y="1126139"/>
            <a:ext cx="8128850" cy="337466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endParaRPr lang="en-US" dirty="0"/>
          </a:p>
        </p:txBody>
      </p:sp>
      <p:sp>
        <p:nvSpPr>
          <p:cNvPr id="4" name="Date Placeholder 3"/>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2025-05-02</a:t>
            </a:fld>
            <a:endParaRPr lang="sv-SE"/>
          </a:p>
        </p:txBody>
      </p:sp>
      <p:sp>
        <p:nvSpPr>
          <p:cNvPr id="5" name="Footer Placeholder 4"/>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pic>
        <p:nvPicPr>
          <p:cNvPr id="12" name="Bildobjekt 11">
            <a:extLst>
              <a:ext uri="{FF2B5EF4-FFF2-40B4-BE49-F238E27FC236}">
                <a16:creationId xmlns:a16="http://schemas.microsoft.com/office/drawing/2014/main" id="{9AA9D7A9-04E2-390A-E197-3140362F2C7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499352" y="4667086"/>
            <a:ext cx="1266091" cy="236986"/>
          </a:xfrm>
          <a:prstGeom prst="rect">
            <a:avLst/>
          </a:prstGeom>
        </p:spPr>
      </p:pic>
      <p:pic>
        <p:nvPicPr>
          <p:cNvPr id="15" name="Bildobjekt 14">
            <a:extLst>
              <a:ext uri="{FF2B5EF4-FFF2-40B4-BE49-F238E27FC236}">
                <a16:creationId xmlns:a16="http://schemas.microsoft.com/office/drawing/2014/main" id="{B3E8B3C9-149D-4C7C-7CE0-254EE370D5A8}"/>
              </a:ext>
            </a:extLst>
          </p:cNvPr>
          <p:cNvPicPr>
            <a:picLocks noChangeAspect="1"/>
          </p:cNvPicPr>
          <p:nvPr userDrawn="1"/>
        </p:nvPicPr>
        <p:blipFill rotWithShape="1">
          <a:blip r:embed="rId20" cstate="screen">
            <a:clrChange>
              <a:clrFrom>
                <a:srgbClr val="FFFFFF">
                  <a:alpha val="0"/>
                </a:srgbClr>
              </a:clrFrom>
              <a:clrTo>
                <a:srgbClr val="FFFFFF">
                  <a:alpha val="0"/>
                </a:srgbClr>
              </a:clrTo>
            </a:clrChange>
            <a:alphaModFix amt="14000"/>
            <a:extLst>
              <a:ext uri="{28A0092B-C50C-407E-A947-70E740481C1C}">
                <a14:useLocalDpi xmlns:a14="http://schemas.microsoft.com/office/drawing/2010/main"/>
              </a:ext>
            </a:extLst>
          </a:blip>
          <a:srcRect/>
          <a:stretch/>
        </p:blipFill>
        <p:spPr>
          <a:xfrm>
            <a:off x="0" y="4572115"/>
            <a:ext cx="2707962" cy="571385"/>
          </a:xfrm>
          <a:prstGeom prst="rect">
            <a:avLst/>
          </a:prstGeom>
        </p:spPr>
      </p:pic>
    </p:spTree>
    <p:extLst>
      <p:ext uri="{BB962C8B-B14F-4D97-AF65-F5344CB8AC3E}">
        <p14:creationId xmlns:p14="http://schemas.microsoft.com/office/powerpoint/2010/main" val="2514197147"/>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81" r:id="rId3"/>
    <p:sldLayoutId id="2147483682" r:id="rId4"/>
    <p:sldLayoutId id="2147483683" r:id="rId5"/>
    <p:sldLayoutId id="2147483684" r:id="rId6"/>
    <p:sldLayoutId id="2147483685" r:id="rId7"/>
    <p:sldLayoutId id="2147483702" r:id="rId8"/>
    <p:sldLayoutId id="2147483662" r:id="rId9"/>
    <p:sldLayoutId id="2147483677" r:id="rId10"/>
    <p:sldLayoutId id="2147483701" r:id="rId11"/>
    <p:sldLayoutId id="2147483674" r:id="rId12"/>
    <p:sldLayoutId id="2147483698" r:id="rId13"/>
    <p:sldLayoutId id="2147483679" r:id="rId14"/>
    <p:sldLayoutId id="2147483700" r:id="rId15"/>
    <p:sldLayoutId id="2147483699" r:id="rId16"/>
    <p:sldLayoutId id="2147483676" r:id="rId17"/>
  </p:sldLayoutIdLst>
  <p:txStyles>
    <p:titleStyle>
      <a:lvl1pPr algn="l" defTabSz="685800" rtl="0" eaLnBrk="1" latinLnBrk="0" hangingPunct="1">
        <a:lnSpc>
          <a:spcPct val="90000"/>
        </a:lnSpc>
        <a:spcBef>
          <a:spcPct val="0"/>
        </a:spcBef>
        <a:buNone/>
        <a:defRPr sz="2500" b="1"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ED6B62"/>
        </a:buClr>
        <a:buFont typeface="Systemtypsnitt normalt"/>
        <a:buChar char="&gt;"/>
        <a:defRPr sz="1600" kern="1200">
          <a:solidFill>
            <a:schemeClr val="tx1"/>
          </a:solidFill>
          <a:latin typeface="Century Gothic" panose="020B0502020202020204" pitchFamily="34" charset="0"/>
          <a:ea typeface="+mn-ea"/>
          <a:cs typeface="+mn-cs"/>
        </a:defRPr>
      </a:lvl1pPr>
      <a:lvl2pPr marL="363538" indent="-139700" algn="l" defTabSz="685800" rtl="0" eaLnBrk="1" latinLnBrk="0" hangingPunct="1">
        <a:lnSpc>
          <a:spcPct val="90000"/>
        </a:lnSpc>
        <a:spcBef>
          <a:spcPts val="375"/>
        </a:spcBef>
        <a:buClr>
          <a:srgbClr val="ED6B62"/>
        </a:buClr>
        <a:buFont typeface="Systemtypsnitt normalt"/>
        <a:buChar char="&gt;"/>
        <a:tabLst/>
        <a:defRPr sz="1400" kern="1200">
          <a:solidFill>
            <a:schemeClr val="tx1"/>
          </a:solidFill>
          <a:latin typeface="Century Gothic" panose="020B0502020202020204" pitchFamily="34" charset="0"/>
          <a:ea typeface="+mn-ea"/>
          <a:cs typeface="+mn-cs"/>
        </a:defRPr>
      </a:lvl2pPr>
      <a:lvl3pPr marL="534988" indent="-131763" algn="l" defTabSz="685800" rtl="0" eaLnBrk="1" latinLnBrk="0" hangingPunct="1">
        <a:lnSpc>
          <a:spcPct val="90000"/>
        </a:lnSpc>
        <a:spcBef>
          <a:spcPts val="375"/>
        </a:spcBef>
        <a:buClr>
          <a:srgbClr val="ED6B62"/>
        </a:buClr>
        <a:buFont typeface="Systemtypsnitt normalt"/>
        <a:buChar char="&gt;"/>
        <a:tabLst/>
        <a:defRPr sz="1200" kern="1200">
          <a:solidFill>
            <a:schemeClr val="tx1"/>
          </a:solidFill>
          <a:latin typeface="Century Gothic" panose="020B0502020202020204" pitchFamily="34" charset="0"/>
          <a:ea typeface="+mn-ea"/>
          <a:cs typeface="+mn-cs"/>
        </a:defRPr>
      </a:lvl3pPr>
      <a:lvl4pPr marL="712788" indent="-131763" algn="l" defTabSz="685800" rtl="0" eaLnBrk="1" latinLnBrk="0" hangingPunct="1">
        <a:lnSpc>
          <a:spcPct val="90000"/>
        </a:lnSpc>
        <a:spcBef>
          <a:spcPts val="375"/>
        </a:spcBef>
        <a:buClr>
          <a:srgbClr val="ED6B62"/>
        </a:buClr>
        <a:buFont typeface="Systemtypsnitt normalt"/>
        <a:buChar char="&gt;"/>
        <a:tabLst/>
        <a:defRPr sz="10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B0D6FD9-2A20-222E-61B6-75D50B6ECA6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FF155CF-2CBA-5DA7-4F99-475D6D0047E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F2E3EA6-498A-1A02-B905-39466D96EA0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6E59F219-2A5C-7447-9580-E4172C016FD4}" type="datetimeFigureOut">
              <a:rPr lang="sv-SE" smtClean="0"/>
              <a:t>2025-05-02</a:t>
            </a:fld>
            <a:endParaRPr lang="sv-SE"/>
          </a:p>
        </p:txBody>
      </p:sp>
      <p:sp>
        <p:nvSpPr>
          <p:cNvPr id="5" name="Platshållare för sidfot 4">
            <a:extLst>
              <a:ext uri="{FF2B5EF4-FFF2-40B4-BE49-F238E27FC236}">
                <a16:creationId xmlns:a16="http://schemas.microsoft.com/office/drawing/2014/main" id="{C64E8FC0-7EE5-3F4F-BD62-8E926A619A4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05C26542-4CD5-B5A5-CC4C-8B882FD40A8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A434FA3D-CE79-C641-BC05-5A2FDE7FEA07}" type="slidenum">
              <a:rPr lang="sv-SE" smtClean="0"/>
              <a:t>‹#›</a:t>
            </a:fld>
            <a:endParaRPr lang="sv-SE"/>
          </a:p>
        </p:txBody>
      </p:sp>
    </p:spTree>
    <p:extLst>
      <p:ext uri="{BB962C8B-B14F-4D97-AF65-F5344CB8AC3E}">
        <p14:creationId xmlns:p14="http://schemas.microsoft.com/office/powerpoint/2010/main" val="12754536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9.xml"/><Relationship Id="rId1" Type="http://schemas.openxmlformats.org/officeDocument/2006/relationships/video" Target="https://www.youtube.com/embed/Q7rmTKjIwxk?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9.xml"/><Relationship Id="rId1" Type="http://schemas.openxmlformats.org/officeDocument/2006/relationships/video" Target="https://www.youtube.com/embed/YsAb6eGXmbo?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9.xml"/><Relationship Id="rId1" Type="http://schemas.openxmlformats.org/officeDocument/2006/relationships/video" Target="https://www.youtube.com/embed/wdfOr3TwWwM?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B0AB88A-74DA-E726-4D24-1A0233896543}"/>
              </a:ext>
            </a:extLst>
          </p:cNvPr>
          <p:cNvSpPr>
            <a:spLocks noGrp="1"/>
          </p:cNvSpPr>
          <p:nvPr>
            <p:ph type="ctrTitle"/>
          </p:nvPr>
        </p:nvSpPr>
        <p:spPr/>
        <p:txBody>
          <a:bodyPr/>
          <a:lstStyle/>
          <a:p>
            <a:r>
              <a:rPr lang="sv-SE" dirty="0"/>
              <a:t>Glasbranschen</a:t>
            </a:r>
          </a:p>
        </p:txBody>
      </p:sp>
      <p:sp>
        <p:nvSpPr>
          <p:cNvPr id="5" name="Underrubrik 4">
            <a:extLst>
              <a:ext uri="{FF2B5EF4-FFF2-40B4-BE49-F238E27FC236}">
                <a16:creationId xmlns:a16="http://schemas.microsoft.com/office/drawing/2014/main" id="{816869B9-F31B-EE2C-623C-11F1BF206EAC}"/>
              </a:ext>
            </a:extLst>
          </p:cNvPr>
          <p:cNvSpPr>
            <a:spLocks noGrp="1"/>
          </p:cNvSpPr>
          <p:nvPr>
            <p:ph type="subTitle" idx="1"/>
          </p:nvPr>
        </p:nvSpPr>
        <p:spPr>
          <a:xfrm>
            <a:off x="471488" y="2855322"/>
            <a:ext cx="8172891" cy="1241822"/>
          </a:xfrm>
        </p:spPr>
        <p:txBody>
          <a:bodyPr/>
          <a:lstStyle/>
          <a:p>
            <a:r>
              <a:rPr lang="sv-SE" dirty="0"/>
              <a:t>En bransch med fantastiska möjligheter och framtidsutsikter.</a:t>
            </a:r>
          </a:p>
        </p:txBody>
      </p:sp>
    </p:spTree>
    <p:extLst>
      <p:ext uri="{BB962C8B-B14F-4D97-AF65-F5344CB8AC3E}">
        <p14:creationId xmlns:p14="http://schemas.microsoft.com/office/powerpoint/2010/main" val="278055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919F0-98E5-4457-A5F5-8ED3716F2DCB}"/>
              </a:ext>
            </a:extLst>
          </p:cNvPr>
          <p:cNvSpPr>
            <a:spLocks noGrp="1"/>
          </p:cNvSpPr>
          <p:nvPr>
            <p:ph type="title"/>
          </p:nvPr>
        </p:nvSpPr>
        <p:spPr>
          <a:xfrm>
            <a:off x="1969687" y="445118"/>
            <a:ext cx="4617228" cy="687206"/>
          </a:xfrm>
        </p:spPr>
        <p:txBody>
          <a:bodyPr>
            <a:normAutofit/>
          </a:bodyPr>
          <a:lstStyle/>
          <a:p>
            <a:pPr algn="ctr"/>
            <a:r>
              <a:rPr lang="sv-SE" sz="3000" dirty="0"/>
              <a:t>Bilglasmontör</a:t>
            </a:r>
          </a:p>
        </p:txBody>
      </p:sp>
      <p:pic>
        <p:nvPicPr>
          <p:cNvPr id="11" name="Platshållare för innehåll 10" descr="En bild som visar person, bil, utomhus, bensinpump&#10;&#10;AI-genererat innehåll kan vara felaktigt.">
            <a:extLst>
              <a:ext uri="{FF2B5EF4-FFF2-40B4-BE49-F238E27FC236}">
                <a16:creationId xmlns:a16="http://schemas.microsoft.com/office/drawing/2014/main" id="{8287F8CF-495D-2BF0-3A2D-6DA2D46BFAF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t="-282"/>
          <a:stretch/>
        </p:blipFill>
        <p:spPr>
          <a:xfrm>
            <a:off x="4795458" y="1203807"/>
            <a:ext cx="3810000" cy="2964245"/>
          </a:xfrm>
        </p:spPr>
      </p:pic>
      <p:pic>
        <p:nvPicPr>
          <p:cNvPr id="5" name="Bildobjekt 4">
            <a:extLst>
              <a:ext uri="{FF2B5EF4-FFF2-40B4-BE49-F238E27FC236}">
                <a16:creationId xmlns:a16="http://schemas.microsoft.com/office/drawing/2014/main" id="{E76B917E-BD5D-49AD-BECC-DBA0A5009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894" y="1203808"/>
            <a:ext cx="1730650" cy="2980913"/>
          </a:xfrm>
          <a:prstGeom prst="rect">
            <a:avLst/>
          </a:prstGeom>
        </p:spPr>
      </p:pic>
      <p:pic>
        <p:nvPicPr>
          <p:cNvPr id="6" name="Bildobjekt 5">
            <a:extLst>
              <a:ext uri="{FF2B5EF4-FFF2-40B4-BE49-F238E27FC236}">
                <a16:creationId xmlns:a16="http://schemas.microsoft.com/office/drawing/2014/main" id="{0E17D277-C967-4B4C-AD04-C5DA76A030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12126" y="2881708"/>
            <a:ext cx="1941085" cy="1286345"/>
          </a:xfrm>
          <a:prstGeom prst="rect">
            <a:avLst/>
          </a:prstGeom>
        </p:spPr>
      </p:pic>
      <p:pic>
        <p:nvPicPr>
          <p:cNvPr id="8" name="Bildobjekt 7">
            <a:extLst>
              <a:ext uri="{FF2B5EF4-FFF2-40B4-BE49-F238E27FC236}">
                <a16:creationId xmlns:a16="http://schemas.microsoft.com/office/drawing/2014/main" id="{C6670D08-1DBC-41C5-834E-0A2427E6F7C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12126" y="1203808"/>
            <a:ext cx="1941085" cy="1606416"/>
          </a:xfrm>
          <a:prstGeom prst="rect">
            <a:avLst/>
          </a:prstGeom>
        </p:spPr>
      </p:pic>
    </p:spTree>
    <p:extLst>
      <p:ext uri="{BB962C8B-B14F-4D97-AF65-F5344CB8AC3E}">
        <p14:creationId xmlns:p14="http://schemas.microsoft.com/office/powerpoint/2010/main" val="224795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7D9F5-F878-4C9C-978C-08F7A05C41C5}"/>
              </a:ext>
            </a:extLst>
          </p:cNvPr>
          <p:cNvSpPr>
            <a:spLocks noGrp="1"/>
          </p:cNvSpPr>
          <p:nvPr>
            <p:ph type="title"/>
          </p:nvPr>
        </p:nvSpPr>
        <p:spPr>
          <a:xfrm>
            <a:off x="2263386" y="419875"/>
            <a:ext cx="4617228" cy="687206"/>
          </a:xfrm>
        </p:spPr>
        <p:txBody>
          <a:bodyPr>
            <a:normAutofit/>
          </a:bodyPr>
          <a:lstStyle/>
          <a:p>
            <a:pPr algn="ctr"/>
            <a:r>
              <a:rPr lang="sv-SE" sz="3000" dirty="0"/>
              <a:t>Glashantverkare</a:t>
            </a:r>
          </a:p>
        </p:txBody>
      </p:sp>
      <p:pic>
        <p:nvPicPr>
          <p:cNvPr id="11" name="Bildobjekt 10" descr="En bild som visar byggnad, inomhus, golv, lobby&#10;&#10;AI-genererat innehåll kan vara felaktigt.">
            <a:extLst>
              <a:ext uri="{FF2B5EF4-FFF2-40B4-BE49-F238E27FC236}">
                <a16:creationId xmlns:a16="http://schemas.microsoft.com/office/drawing/2014/main" id="{B3A78E7F-C69C-911E-3C45-36DA05A1BD8B}"/>
              </a:ext>
            </a:extLst>
          </p:cNvPr>
          <p:cNvPicPr>
            <a:picLocks noChangeAspect="1"/>
          </p:cNvPicPr>
          <p:nvPr/>
        </p:nvPicPr>
        <p:blipFill>
          <a:blip r:embed="rId3" cstate="screen">
            <a:extLst>
              <a:ext uri="{28A0092B-C50C-407E-A947-70E740481C1C}">
                <a14:useLocalDpi xmlns:a14="http://schemas.microsoft.com/office/drawing/2010/main"/>
              </a:ext>
            </a:extLst>
          </a:blip>
          <a:srcRect t="-157"/>
          <a:stretch/>
        </p:blipFill>
        <p:spPr>
          <a:xfrm>
            <a:off x="581806" y="1450018"/>
            <a:ext cx="3607700" cy="2568162"/>
          </a:xfrm>
          <a:prstGeom prst="rect">
            <a:avLst/>
          </a:prstGeom>
        </p:spPr>
      </p:pic>
      <p:pic>
        <p:nvPicPr>
          <p:cNvPr id="13" name="Bildobjekt 12" descr="En bild som visar tavla, glasmålning, konst&#10;&#10;AI-genererat innehåll kan vara felaktigt.">
            <a:extLst>
              <a:ext uri="{FF2B5EF4-FFF2-40B4-BE49-F238E27FC236}">
                <a16:creationId xmlns:a16="http://schemas.microsoft.com/office/drawing/2014/main" id="{C127FECC-92B1-5630-102A-B4A628A46FE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85070" y="1450018"/>
            <a:ext cx="1810327" cy="2568162"/>
          </a:xfrm>
          <a:prstGeom prst="rect">
            <a:avLst/>
          </a:prstGeom>
        </p:spPr>
      </p:pic>
      <p:pic>
        <p:nvPicPr>
          <p:cNvPr id="15" name="Bildobjekt 14" descr="En bild som visar inomhus, vägg, blomma, konst&#10;&#10;AI-genererat innehåll kan vara felaktigt.">
            <a:extLst>
              <a:ext uri="{FF2B5EF4-FFF2-40B4-BE49-F238E27FC236}">
                <a16:creationId xmlns:a16="http://schemas.microsoft.com/office/drawing/2014/main" id="{09CBE449-73DE-D242-8846-336DB833ED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8119" y="1450018"/>
            <a:ext cx="1926121" cy="2568162"/>
          </a:xfrm>
          <a:prstGeom prst="rect">
            <a:avLst/>
          </a:prstGeom>
        </p:spPr>
      </p:pic>
    </p:spTree>
    <p:extLst>
      <p:ext uri="{BB962C8B-B14F-4D97-AF65-F5344CB8AC3E}">
        <p14:creationId xmlns:p14="http://schemas.microsoft.com/office/powerpoint/2010/main" val="139640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CFC60E-43F6-4259-AD8B-D2B93D4AD5D2}"/>
              </a:ext>
            </a:extLst>
          </p:cNvPr>
          <p:cNvSpPr>
            <a:spLocks noGrp="1"/>
          </p:cNvSpPr>
          <p:nvPr>
            <p:ph type="title"/>
          </p:nvPr>
        </p:nvSpPr>
        <p:spPr>
          <a:xfrm>
            <a:off x="2613301" y="346907"/>
            <a:ext cx="3917398" cy="687206"/>
          </a:xfrm>
        </p:spPr>
        <p:txBody>
          <a:bodyPr>
            <a:normAutofit/>
          </a:bodyPr>
          <a:lstStyle/>
          <a:p>
            <a:pPr algn="ctr"/>
            <a:r>
              <a:rPr lang="sv-SE" sz="3000" dirty="0"/>
              <a:t>Konstinramare</a:t>
            </a:r>
          </a:p>
        </p:txBody>
      </p:sp>
      <p:pic>
        <p:nvPicPr>
          <p:cNvPr id="10" name="Platshållare för innehåll 9" descr="En bild som visar inomhus, klädsel, vägg, Människoansikte&#10;&#10;AI-genererat innehåll kan vara felaktigt.">
            <a:extLst>
              <a:ext uri="{FF2B5EF4-FFF2-40B4-BE49-F238E27FC236}">
                <a16:creationId xmlns:a16="http://schemas.microsoft.com/office/drawing/2014/main" id="{A4D7998E-C67E-C81C-AA1F-265B47B35C9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5392882" y="1327801"/>
            <a:ext cx="2337954" cy="2798653"/>
          </a:xfrm>
        </p:spPr>
      </p:pic>
      <p:pic>
        <p:nvPicPr>
          <p:cNvPr id="8" name="Platshållare för bild 7" descr="En bild som visar klädsel, inomhus, person, vägg&#10;&#10;AI-genererat innehåll kan vara felaktigt.">
            <a:extLst>
              <a:ext uri="{FF2B5EF4-FFF2-40B4-BE49-F238E27FC236}">
                <a16:creationId xmlns:a16="http://schemas.microsoft.com/office/drawing/2014/main" id="{69EDAD10-885A-16DC-CF57-7C18BFE95AC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476" t="-1" b="-1"/>
          <a:stretch/>
        </p:blipFill>
        <p:spPr>
          <a:xfrm>
            <a:off x="725697" y="1327801"/>
            <a:ext cx="4368800" cy="2798653"/>
          </a:xfrm>
        </p:spPr>
      </p:pic>
      <p:pic>
        <p:nvPicPr>
          <p:cNvPr id="4" name="Bildobjekt 3">
            <a:extLst>
              <a:ext uri="{FF2B5EF4-FFF2-40B4-BE49-F238E27FC236}">
                <a16:creationId xmlns:a16="http://schemas.microsoft.com/office/drawing/2014/main" id="{E14D24EA-5E3B-43DE-AFB9-F3F7ACA7D6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13983" y="5401037"/>
            <a:ext cx="3250963" cy="2225857"/>
          </a:xfrm>
          <a:prstGeom prst="rect">
            <a:avLst/>
          </a:prstGeom>
        </p:spPr>
      </p:pic>
    </p:spTree>
    <p:extLst>
      <p:ext uri="{BB962C8B-B14F-4D97-AF65-F5344CB8AC3E}">
        <p14:creationId xmlns:p14="http://schemas.microsoft.com/office/powerpoint/2010/main" val="288446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A0294-3BF0-46A7-A1D5-73BC667B31BC}"/>
              </a:ext>
            </a:extLst>
          </p:cNvPr>
          <p:cNvSpPr>
            <a:spLocks noGrp="1"/>
          </p:cNvSpPr>
          <p:nvPr>
            <p:ph type="title"/>
          </p:nvPr>
        </p:nvSpPr>
        <p:spPr/>
        <p:txBody>
          <a:bodyPr>
            <a:normAutofit/>
          </a:bodyPr>
          <a:lstStyle/>
          <a:p>
            <a:pPr algn="ctr"/>
            <a:r>
              <a:rPr lang="sv-SE" sz="3000" dirty="0"/>
              <a:t>Att arbeta som </a:t>
            </a:r>
            <a:r>
              <a:rPr lang="sv-SE" sz="3000" dirty="0" err="1"/>
              <a:t>glastekniker</a:t>
            </a:r>
            <a:endParaRPr lang="sv-SE" sz="3000" dirty="0"/>
          </a:p>
        </p:txBody>
      </p:sp>
      <p:pic>
        <p:nvPicPr>
          <p:cNvPr id="7" name="Onlinemedia 6" title="Mattias ￃﾤr glastekniker">
            <a:hlinkClick r:id="" action="ppaction://media"/>
            <a:extLst>
              <a:ext uri="{FF2B5EF4-FFF2-40B4-BE49-F238E27FC236}">
                <a16:creationId xmlns:a16="http://schemas.microsoft.com/office/drawing/2014/main" id="{E5ADBED6-741C-47B1-9255-1D7BAEA45361}"/>
              </a:ext>
            </a:extLst>
          </p:cNvPr>
          <p:cNvPicPr>
            <a:picLocks noGrp="1" noRot="1" noChangeAspect="1"/>
          </p:cNvPicPr>
          <p:nvPr>
            <p:ph idx="1"/>
            <a:videoFile r:link="rId1"/>
          </p:nvPr>
        </p:nvPicPr>
        <p:blipFill>
          <a:blip r:embed="rId3"/>
          <a:stretch>
            <a:fillRect/>
          </a:stretch>
        </p:blipFill>
        <p:spPr>
          <a:xfrm>
            <a:off x="1554956" y="1200151"/>
            <a:ext cx="6034088" cy="3394472"/>
          </a:xfrm>
          <a:prstGeom prst="rect">
            <a:avLst/>
          </a:prstGeom>
        </p:spPr>
      </p:pic>
    </p:spTree>
    <p:extLst>
      <p:ext uri="{BB962C8B-B14F-4D97-AF65-F5344CB8AC3E}">
        <p14:creationId xmlns:p14="http://schemas.microsoft.com/office/powerpoint/2010/main" val="22713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C1877-1367-433F-9667-B4231153DDF9}"/>
              </a:ext>
            </a:extLst>
          </p:cNvPr>
          <p:cNvSpPr>
            <a:spLocks noGrp="1"/>
          </p:cNvSpPr>
          <p:nvPr>
            <p:ph type="title"/>
          </p:nvPr>
        </p:nvSpPr>
        <p:spPr/>
        <p:txBody>
          <a:bodyPr>
            <a:normAutofit/>
          </a:bodyPr>
          <a:lstStyle/>
          <a:p>
            <a:pPr algn="ctr"/>
            <a:r>
              <a:rPr lang="sv-SE" sz="3000" dirty="0"/>
              <a:t>Att arbeta som glas- och metallmontör</a:t>
            </a:r>
          </a:p>
        </p:txBody>
      </p:sp>
      <p:pic>
        <p:nvPicPr>
          <p:cNvPr id="4" name="Onlinemedia 3" title="Kristoffer ￃﾤr glas- och metallmontￃﾶr">
            <a:hlinkClick r:id="" action="ppaction://media"/>
            <a:extLst>
              <a:ext uri="{FF2B5EF4-FFF2-40B4-BE49-F238E27FC236}">
                <a16:creationId xmlns:a16="http://schemas.microsoft.com/office/drawing/2014/main" id="{6C5AB746-BF7B-433C-B265-D9C40CC0E7E8}"/>
              </a:ext>
            </a:extLst>
          </p:cNvPr>
          <p:cNvPicPr>
            <a:picLocks noGrp="1" noRot="1" noChangeAspect="1"/>
          </p:cNvPicPr>
          <p:nvPr>
            <p:ph idx="1"/>
            <a:videoFile r:link="rId1"/>
          </p:nvPr>
        </p:nvPicPr>
        <p:blipFill>
          <a:blip r:embed="rId3"/>
          <a:stretch>
            <a:fillRect/>
          </a:stretch>
        </p:blipFill>
        <p:spPr>
          <a:xfrm>
            <a:off x="1554956" y="1200151"/>
            <a:ext cx="6034088" cy="3394472"/>
          </a:xfrm>
          <a:prstGeom prst="rect">
            <a:avLst/>
          </a:prstGeom>
        </p:spPr>
      </p:pic>
    </p:spTree>
    <p:extLst>
      <p:ext uri="{BB962C8B-B14F-4D97-AF65-F5344CB8AC3E}">
        <p14:creationId xmlns:p14="http://schemas.microsoft.com/office/powerpoint/2010/main" val="40306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D66563-F8D2-4DB2-90CF-0689CEB0AB93}"/>
              </a:ext>
            </a:extLst>
          </p:cNvPr>
          <p:cNvSpPr>
            <a:spLocks noGrp="1"/>
          </p:cNvSpPr>
          <p:nvPr>
            <p:ph type="title"/>
          </p:nvPr>
        </p:nvSpPr>
        <p:spPr/>
        <p:txBody>
          <a:bodyPr>
            <a:normAutofit/>
          </a:bodyPr>
          <a:lstStyle/>
          <a:p>
            <a:pPr algn="ctr"/>
            <a:r>
              <a:rPr lang="sv-SE" sz="3000" dirty="0"/>
              <a:t>Att arbeta som bilglastekniker</a:t>
            </a:r>
          </a:p>
        </p:txBody>
      </p:sp>
      <p:pic>
        <p:nvPicPr>
          <p:cNvPr id="4" name="Onlinemedia 3" title="William ￃﾤr bilglastekniker">
            <a:hlinkClick r:id="" action="ppaction://media"/>
            <a:extLst>
              <a:ext uri="{FF2B5EF4-FFF2-40B4-BE49-F238E27FC236}">
                <a16:creationId xmlns:a16="http://schemas.microsoft.com/office/drawing/2014/main" id="{BDDA0F5D-14F9-4FD6-87D0-AC92B10BA2B8}"/>
              </a:ext>
            </a:extLst>
          </p:cNvPr>
          <p:cNvPicPr>
            <a:picLocks noGrp="1" noRot="1" noChangeAspect="1"/>
          </p:cNvPicPr>
          <p:nvPr>
            <p:ph idx="1"/>
            <a:videoFile r:link="rId1"/>
          </p:nvPr>
        </p:nvPicPr>
        <p:blipFill>
          <a:blip r:embed="rId3"/>
          <a:stretch>
            <a:fillRect/>
          </a:stretch>
        </p:blipFill>
        <p:spPr>
          <a:xfrm>
            <a:off x="1554956" y="1200151"/>
            <a:ext cx="6034088" cy="3394472"/>
          </a:xfrm>
          <a:prstGeom prst="rect">
            <a:avLst/>
          </a:prstGeom>
        </p:spPr>
      </p:pic>
    </p:spTree>
    <p:extLst>
      <p:ext uri="{BB962C8B-B14F-4D97-AF65-F5344CB8AC3E}">
        <p14:creationId xmlns:p14="http://schemas.microsoft.com/office/powerpoint/2010/main" val="27505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D2ADF-0032-3807-659A-FA8D8CE45D6F}"/>
              </a:ext>
            </a:extLst>
          </p:cNvPr>
          <p:cNvSpPr>
            <a:spLocks noGrp="1"/>
          </p:cNvSpPr>
          <p:nvPr>
            <p:ph type="ctrTitle"/>
          </p:nvPr>
        </p:nvSpPr>
        <p:spPr/>
        <p:txBody>
          <a:bodyPr/>
          <a:lstStyle/>
          <a:p>
            <a:r>
              <a:rPr lang="sv-SE" dirty="0"/>
              <a:t>Karriär</a:t>
            </a:r>
          </a:p>
        </p:txBody>
      </p:sp>
      <p:sp>
        <p:nvSpPr>
          <p:cNvPr id="3" name="Underrubrik 2">
            <a:extLst>
              <a:ext uri="{FF2B5EF4-FFF2-40B4-BE49-F238E27FC236}">
                <a16:creationId xmlns:a16="http://schemas.microsoft.com/office/drawing/2014/main" id="{44C54E74-4B9D-7A37-AB1E-E2B1AA061CD5}"/>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793879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922C2-80D3-4141-9C07-73C82518ACB1}"/>
              </a:ext>
            </a:extLst>
          </p:cNvPr>
          <p:cNvSpPr>
            <a:spLocks noGrp="1"/>
          </p:cNvSpPr>
          <p:nvPr>
            <p:ph type="title"/>
          </p:nvPr>
        </p:nvSpPr>
        <p:spPr/>
        <p:txBody>
          <a:bodyPr>
            <a:normAutofit/>
          </a:bodyPr>
          <a:lstStyle/>
          <a:p>
            <a:pPr algn="ctr"/>
            <a:r>
              <a:rPr lang="sv-SE" altLang="sv-SE" sz="3000" dirty="0"/>
              <a:t>Grundutbildning i Glasmästeribranschen</a:t>
            </a:r>
            <a:endParaRPr lang="sv-SE" sz="3000" dirty="0"/>
          </a:p>
        </p:txBody>
      </p:sp>
      <p:grpSp>
        <p:nvGrpSpPr>
          <p:cNvPr id="4" name="Group 34">
            <a:extLst>
              <a:ext uri="{FF2B5EF4-FFF2-40B4-BE49-F238E27FC236}">
                <a16:creationId xmlns:a16="http://schemas.microsoft.com/office/drawing/2014/main" id="{A391B619-DB2A-48F3-9424-DF8DADA6B000}"/>
              </a:ext>
            </a:extLst>
          </p:cNvPr>
          <p:cNvGrpSpPr>
            <a:grpSpLocks/>
          </p:cNvGrpSpPr>
          <p:nvPr/>
        </p:nvGrpSpPr>
        <p:grpSpPr bwMode="auto">
          <a:xfrm>
            <a:off x="1227969" y="1286082"/>
            <a:ext cx="6682978" cy="2056210"/>
            <a:chOff x="35" y="2060"/>
            <a:chExt cx="5725" cy="1727"/>
          </a:xfrm>
        </p:grpSpPr>
        <p:pic>
          <p:nvPicPr>
            <p:cNvPr id="5" name="Picture 35" descr="Lärling-1H">
              <a:extLst>
                <a:ext uri="{FF2B5EF4-FFF2-40B4-BE49-F238E27FC236}">
                  <a16:creationId xmlns:a16="http://schemas.microsoft.com/office/drawing/2014/main" id="{7094F150-FBF5-4175-8BB3-8CB01CB1BB9C}"/>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 y="2731"/>
              <a:ext cx="397"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a:extLst>
                <a:ext uri="{FF2B5EF4-FFF2-40B4-BE49-F238E27FC236}">
                  <a16:creationId xmlns:a16="http://schemas.microsoft.com/office/drawing/2014/main" id="{110EC4CB-B809-4D72-BBFB-608015AAA7F5}"/>
                </a:ext>
              </a:extLst>
            </p:cNvPr>
            <p:cNvSpPr txBox="1">
              <a:spLocks noChangeArrowheads="1"/>
            </p:cNvSpPr>
            <p:nvPr/>
          </p:nvSpPr>
          <p:spPr bwMode="auto">
            <a:xfrm>
              <a:off x="147" y="3360"/>
              <a:ext cx="63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Elev får verktygs-</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låda</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7" name="Text Box 37">
              <a:extLst>
                <a:ext uri="{FF2B5EF4-FFF2-40B4-BE49-F238E27FC236}">
                  <a16:creationId xmlns:a16="http://schemas.microsoft.com/office/drawing/2014/main" id="{5DF59242-4A60-4A87-8C6B-176F16F9A912}"/>
                </a:ext>
              </a:extLst>
            </p:cNvPr>
            <p:cNvSpPr txBox="1">
              <a:spLocks noChangeArrowheads="1"/>
            </p:cNvSpPr>
            <p:nvPr/>
          </p:nvSpPr>
          <p:spPr bwMode="auto">
            <a:xfrm>
              <a:off x="126" y="2061"/>
              <a:ext cx="677" cy="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Skolan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anmäler elev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till Lärlings-</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nämnden</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8" name="Text Box 38">
              <a:extLst>
                <a:ext uri="{FF2B5EF4-FFF2-40B4-BE49-F238E27FC236}">
                  <a16:creationId xmlns:a16="http://schemas.microsoft.com/office/drawing/2014/main" id="{DFBC81EF-2C69-4BC7-BDEA-F4003FC6A5EA}"/>
                </a:ext>
              </a:extLst>
            </p:cNvPr>
            <p:cNvSpPr txBox="1">
              <a:spLocks noChangeArrowheads="1"/>
            </p:cNvSpPr>
            <p:nvPr/>
          </p:nvSpPr>
          <p:spPr bwMode="auto">
            <a:xfrm>
              <a:off x="613" y="2726"/>
              <a:ext cx="901"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Gymnasiet -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APL på glasföretag</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9" name="Text Box 39">
              <a:extLst>
                <a:ext uri="{FF2B5EF4-FFF2-40B4-BE49-F238E27FC236}">
                  <a16:creationId xmlns:a16="http://schemas.microsoft.com/office/drawing/2014/main" id="{74C9AFE1-0B3A-4CDD-9318-5C53C42EF500}"/>
                </a:ext>
              </a:extLst>
            </p:cNvPr>
            <p:cNvSpPr txBox="1">
              <a:spLocks noChangeArrowheads="1"/>
            </p:cNvSpPr>
            <p:nvPr/>
          </p:nvSpPr>
          <p:spPr bwMode="auto">
            <a:xfrm>
              <a:off x="1435" y="2746"/>
              <a:ext cx="7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Anställning</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0" name="Text Box 40">
              <a:extLst>
                <a:ext uri="{FF2B5EF4-FFF2-40B4-BE49-F238E27FC236}">
                  <a16:creationId xmlns:a16="http://schemas.microsoft.com/office/drawing/2014/main" id="{D9696988-5A39-4492-99B7-E1FDC963C4F6}"/>
                </a:ext>
              </a:extLst>
            </p:cNvPr>
            <p:cNvSpPr txBox="1">
              <a:spLocks noChangeArrowheads="1"/>
            </p:cNvSpPr>
            <p:nvPr/>
          </p:nvSpPr>
          <p:spPr bwMode="auto">
            <a:xfrm>
              <a:off x="2243" y="2757"/>
              <a:ext cx="147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Färdigutbildning ca 2.700 </a:t>
              </a:r>
              <a:r>
                <a:rPr lang="sv-SE" altLang="sv-SE" sz="900" dirty="0" err="1">
                  <a:solidFill>
                    <a:srgbClr val="000000"/>
                  </a:solidFill>
                  <a:latin typeface="Century Gothic" panose="020B0502020202020204" pitchFamily="34" charset="0"/>
                  <a:ea typeface="ＭＳ Ｐゴシック" pitchFamily="34" charset="-128"/>
                </a:rPr>
                <a:t>tim</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1" name="Text Box 41">
              <a:extLst>
                <a:ext uri="{FF2B5EF4-FFF2-40B4-BE49-F238E27FC236}">
                  <a16:creationId xmlns:a16="http://schemas.microsoft.com/office/drawing/2014/main" id="{BE86E00A-D2FA-49B7-9C56-B9F61C8CC5B5}"/>
                </a:ext>
              </a:extLst>
            </p:cNvPr>
            <p:cNvSpPr txBox="1">
              <a:spLocks noChangeArrowheads="1"/>
            </p:cNvSpPr>
            <p:nvPr/>
          </p:nvSpPr>
          <p:spPr bwMode="auto">
            <a:xfrm>
              <a:off x="3887" y="2690"/>
              <a:ext cx="736"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BD0000"/>
                  </a:solidFill>
                  <a:latin typeface="Century Gothic" panose="020B0502020202020204" pitchFamily="34" charset="0"/>
                  <a:ea typeface="ＭＳ Ｐゴシック" pitchFamily="34" charset="-128"/>
                </a:rPr>
                <a:t>Yrkesprov på Glasskolan</a:t>
              </a:r>
              <a:endParaRPr lang="sv-SE" altLang="sv-SE" sz="1800" dirty="0">
                <a:solidFill>
                  <a:srgbClr val="BD0000"/>
                </a:solidFill>
                <a:latin typeface="Century Gothic" panose="020B0502020202020204" pitchFamily="34" charset="0"/>
                <a:ea typeface="ＭＳ Ｐゴシック" pitchFamily="34" charset="-128"/>
              </a:endParaRPr>
            </a:p>
          </p:txBody>
        </p:sp>
        <p:sp>
          <p:nvSpPr>
            <p:cNvPr id="12" name="Text Box 42">
              <a:extLst>
                <a:ext uri="{FF2B5EF4-FFF2-40B4-BE49-F238E27FC236}">
                  <a16:creationId xmlns:a16="http://schemas.microsoft.com/office/drawing/2014/main" id="{50A57F7F-139E-4453-B60B-31685A4C187A}"/>
                </a:ext>
              </a:extLst>
            </p:cNvPr>
            <p:cNvSpPr txBox="1">
              <a:spLocks noChangeArrowheads="1"/>
            </p:cNvSpPr>
            <p:nvPr/>
          </p:nvSpPr>
          <p:spPr bwMode="auto">
            <a:xfrm>
              <a:off x="4252" y="2060"/>
              <a:ext cx="69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Yrkesbevis vid godkänt prov</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3" name="Text Box 43">
              <a:extLst>
                <a:ext uri="{FF2B5EF4-FFF2-40B4-BE49-F238E27FC236}">
                  <a16:creationId xmlns:a16="http://schemas.microsoft.com/office/drawing/2014/main" id="{F78EEE0D-763B-464B-A062-8A8D24C42B06}"/>
                </a:ext>
              </a:extLst>
            </p:cNvPr>
            <p:cNvSpPr txBox="1">
              <a:spLocks noChangeArrowheads="1"/>
            </p:cNvSpPr>
            <p:nvPr/>
          </p:nvSpPr>
          <p:spPr bwMode="auto">
            <a:xfrm>
              <a:off x="4580" y="2687"/>
              <a:ext cx="7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1800" dirty="0">
                <a:solidFill>
                  <a:srgbClr val="000000"/>
                </a:solidFill>
                <a:latin typeface="Century Gothic" panose="020B0502020202020204" pitchFamily="34" charset="0"/>
                <a:ea typeface="ＭＳ Ｐゴシック" pitchFamily="34" charset="-128"/>
              </a:endParaRPr>
            </a:p>
          </p:txBody>
        </p:sp>
        <p:sp>
          <p:nvSpPr>
            <p:cNvPr id="14" name="Text Box 44">
              <a:extLst>
                <a:ext uri="{FF2B5EF4-FFF2-40B4-BE49-F238E27FC236}">
                  <a16:creationId xmlns:a16="http://schemas.microsoft.com/office/drawing/2014/main" id="{4517A847-75D6-4958-8A19-673583C5A2AC}"/>
                </a:ext>
              </a:extLst>
            </p:cNvPr>
            <p:cNvSpPr txBox="1">
              <a:spLocks noChangeArrowheads="1"/>
            </p:cNvSpPr>
            <p:nvPr/>
          </p:nvSpPr>
          <p:spPr bwMode="auto">
            <a:xfrm>
              <a:off x="4199" y="3338"/>
              <a:ext cx="87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1800" dirty="0">
                <a:solidFill>
                  <a:srgbClr val="BD0000"/>
                </a:solidFill>
                <a:latin typeface="Century Gothic" panose="020B0502020202020204" pitchFamily="34" charset="0"/>
                <a:ea typeface="ＭＳ Ｐゴシック" pitchFamily="34" charset="-128"/>
              </a:endParaRPr>
            </a:p>
          </p:txBody>
        </p:sp>
        <p:sp>
          <p:nvSpPr>
            <p:cNvPr id="15" name="Text Box 45">
              <a:extLst>
                <a:ext uri="{FF2B5EF4-FFF2-40B4-BE49-F238E27FC236}">
                  <a16:creationId xmlns:a16="http://schemas.microsoft.com/office/drawing/2014/main" id="{73E99802-D355-44ED-8B22-198E7D0ADA1F}"/>
                </a:ext>
              </a:extLst>
            </p:cNvPr>
            <p:cNvSpPr txBox="1">
              <a:spLocks noChangeArrowheads="1"/>
            </p:cNvSpPr>
            <p:nvPr/>
          </p:nvSpPr>
          <p:spPr bwMode="auto">
            <a:xfrm>
              <a:off x="3662" y="3400"/>
              <a:ext cx="200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Gesällbrev beställs från Hantverksrådet</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6" name="Text Box 46">
              <a:extLst>
                <a:ext uri="{FF2B5EF4-FFF2-40B4-BE49-F238E27FC236}">
                  <a16:creationId xmlns:a16="http://schemas.microsoft.com/office/drawing/2014/main" id="{4D5BE246-CBCD-46CC-AC86-EE6445516B8A}"/>
                </a:ext>
              </a:extLst>
            </p:cNvPr>
            <p:cNvSpPr txBox="1">
              <a:spLocks noChangeArrowheads="1"/>
            </p:cNvSpPr>
            <p:nvPr/>
          </p:nvSpPr>
          <p:spPr bwMode="auto">
            <a:xfrm>
              <a:off x="663" y="3341"/>
              <a:ext cx="90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Ca 2.500 p</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BD0000"/>
                  </a:solidFill>
                  <a:latin typeface="Century Gothic" panose="020B0502020202020204" pitchFamily="34" charset="0"/>
                  <a:ea typeface="ＭＳ Ｐゴシック" pitchFamily="34" charset="-128"/>
                </a:rPr>
                <a:t>+ eventuell bonus 300 p</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7" name="Text Box 47">
              <a:extLst>
                <a:ext uri="{FF2B5EF4-FFF2-40B4-BE49-F238E27FC236}">
                  <a16:creationId xmlns:a16="http://schemas.microsoft.com/office/drawing/2014/main" id="{5197D001-E8B2-4444-AFB8-576DACFB2B6C}"/>
                </a:ext>
              </a:extLst>
            </p:cNvPr>
            <p:cNvSpPr txBox="1">
              <a:spLocks noChangeArrowheads="1"/>
            </p:cNvSpPr>
            <p:nvPr/>
          </p:nvSpPr>
          <p:spPr bwMode="auto">
            <a:xfrm>
              <a:off x="1438" y="3341"/>
              <a:ext cx="7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Utbildnings-</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bok</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8" name="Text Box 48">
              <a:extLst>
                <a:ext uri="{FF2B5EF4-FFF2-40B4-BE49-F238E27FC236}">
                  <a16:creationId xmlns:a16="http://schemas.microsoft.com/office/drawing/2014/main" id="{B5AF6EC5-CD37-4EE2-84AB-6A897B5D39DE}"/>
                </a:ext>
              </a:extLst>
            </p:cNvPr>
            <p:cNvSpPr txBox="1">
              <a:spLocks noChangeArrowheads="1"/>
            </p:cNvSpPr>
            <p:nvPr/>
          </p:nvSpPr>
          <p:spPr bwMode="auto">
            <a:xfrm>
              <a:off x="2426" y="3341"/>
              <a:ext cx="121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Regelbundna planerings-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&amp; uppföljningssamtal</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9" name="Line 49">
              <a:extLst>
                <a:ext uri="{FF2B5EF4-FFF2-40B4-BE49-F238E27FC236}">
                  <a16:creationId xmlns:a16="http://schemas.microsoft.com/office/drawing/2014/main" id="{DD185F58-7ED3-4EFA-8C47-10FE358A391B}"/>
                </a:ext>
              </a:extLst>
            </p:cNvPr>
            <p:cNvSpPr>
              <a:spLocks noChangeShapeType="1"/>
            </p:cNvSpPr>
            <p:nvPr/>
          </p:nvSpPr>
          <p:spPr bwMode="auto">
            <a:xfrm>
              <a:off x="471" y="2782"/>
              <a:ext cx="0" cy="5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0" name="Line 50">
              <a:extLst>
                <a:ext uri="{FF2B5EF4-FFF2-40B4-BE49-F238E27FC236}">
                  <a16:creationId xmlns:a16="http://schemas.microsoft.com/office/drawing/2014/main" id="{A516BEA4-8AB8-45BD-A4FA-2EB4BD8BBB66}"/>
                </a:ext>
              </a:extLst>
            </p:cNvPr>
            <p:cNvSpPr>
              <a:spLocks noChangeShapeType="1"/>
            </p:cNvSpPr>
            <p:nvPr/>
          </p:nvSpPr>
          <p:spPr bwMode="auto">
            <a:xfrm>
              <a:off x="1754" y="3181"/>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1" name="Line 51">
              <a:extLst>
                <a:ext uri="{FF2B5EF4-FFF2-40B4-BE49-F238E27FC236}">
                  <a16:creationId xmlns:a16="http://schemas.microsoft.com/office/drawing/2014/main" id="{4C15D9DB-42E1-43F0-AFA0-538FC6B51108}"/>
                </a:ext>
              </a:extLst>
            </p:cNvPr>
            <p:cNvSpPr>
              <a:spLocks noChangeShapeType="1"/>
            </p:cNvSpPr>
            <p:nvPr/>
          </p:nvSpPr>
          <p:spPr bwMode="auto">
            <a:xfrm>
              <a:off x="4631" y="2637"/>
              <a:ext cx="0" cy="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2" name="Line 53">
              <a:extLst>
                <a:ext uri="{FF2B5EF4-FFF2-40B4-BE49-F238E27FC236}">
                  <a16:creationId xmlns:a16="http://schemas.microsoft.com/office/drawing/2014/main" id="{4C3C0969-1E9B-41F6-BBC6-24E8F2457D68}"/>
                </a:ext>
              </a:extLst>
            </p:cNvPr>
            <p:cNvSpPr>
              <a:spLocks noChangeShapeType="1"/>
            </p:cNvSpPr>
            <p:nvPr/>
          </p:nvSpPr>
          <p:spPr bwMode="auto">
            <a:xfrm>
              <a:off x="1114"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3" name="Line 54">
              <a:extLst>
                <a:ext uri="{FF2B5EF4-FFF2-40B4-BE49-F238E27FC236}">
                  <a16:creationId xmlns:a16="http://schemas.microsoft.com/office/drawing/2014/main" id="{43522CFB-45EE-40D3-A615-2F0B7749191A}"/>
                </a:ext>
              </a:extLst>
            </p:cNvPr>
            <p:cNvSpPr>
              <a:spLocks noChangeShapeType="1"/>
            </p:cNvSpPr>
            <p:nvPr/>
          </p:nvSpPr>
          <p:spPr bwMode="auto">
            <a:xfrm>
              <a:off x="2395"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4" name="Line 55">
              <a:extLst>
                <a:ext uri="{FF2B5EF4-FFF2-40B4-BE49-F238E27FC236}">
                  <a16:creationId xmlns:a16="http://schemas.microsoft.com/office/drawing/2014/main" id="{FD7457E8-95C8-4C67-8B0C-0673ECEF2513}"/>
                </a:ext>
              </a:extLst>
            </p:cNvPr>
            <p:cNvSpPr>
              <a:spLocks noChangeShapeType="1"/>
            </p:cNvSpPr>
            <p:nvPr/>
          </p:nvSpPr>
          <p:spPr bwMode="auto">
            <a:xfrm>
              <a:off x="3029"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5" name="Line 56">
              <a:extLst>
                <a:ext uri="{FF2B5EF4-FFF2-40B4-BE49-F238E27FC236}">
                  <a16:creationId xmlns:a16="http://schemas.microsoft.com/office/drawing/2014/main" id="{9E569639-00B0-45E6-B71A-10BB2EC14428}"/>
                </a:ext>
              </a:extLst>
            </p:cNvPr>
            <p:cNvSpPr>
              <a:spLocks noChangeShapeType="1"/>
            </p:cNvSpPr>
            <p:nvPr/>
          </p:nvSpPr>
          <p:spPr bwMode="auto">
            <a:xfrm>
              <a:off x="3672"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6" name="Line 57">
              <a:extLst>
                <a:ext uri="{FF2B5EF4-FFF2-40B4-BE49-F238E27FC236}">
                  <a16:creationId xmlns:a16="http://schemas.microsoft.com/office/drawing/2014/main" id="{E289E7DA-62B4-4B93-9BB1-B0CF51028EFA}"/>
                </a:ext>
              </a:extLst>
            </p:cNvPr>
            <p:cNvSpPr>
              <a:spLocks noChangeShapeType="1"/>
            </p:cNvSpPr>
            <p:nvPr/>
          </p:nvSpPr>
          <p:spPr bwMode="auto">
            <a:xfrm flipV="1">
              <a:off x="4310" y="3157"/>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7" name="AutoShape 58">
              <a:extLst>
                <a:ext uri="{FF2B5EF4-FFF2-40B4-BE49-F238E27FC236}">
                  <a16:creationId xmlns:a16="http://schemas.microsoft.com/office/drawing/2014/main" id="{08C8D7A2-DEA4-48D4-9EC0-21C0EE13476B}"/>
                </a:ext>
              </a:extLst>
            </p:cNvPr>
            <p:cNvSpPr>
              <a:spLocks/>
            </p:cNvSpPr>
            <p:nvPr/>
          </p:nvSpPr>
          <p:spPr bwMode="auto">
            <a:xfrm rot="-5400000">
              <a:off x="1096" y="2494"/>
              <a:ext cx="44" cy="1272"/>
            </a:xfrm>
            <a:prstGeom prst="rightBrace">
              <a:avLst>
                <a:gd name="adj1" fmla="val 59826"/>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350">
                <a:solidFill>
                  <a:srgbClr val="000000"/>
                </a:solidFill>
                <a:latin typeface="Century Gothic" panose="020B0502020202020204" pitchFamily="34" charset="0"/>
              </a:endParaRPr>
            </a:p>
          </p:txBody>
        </p:sp>
        <p:sp>
          <p:nvSpPr>
            <p:cNvPr id="28" name="AutoShape 59">
              <a:extLst>
                <a:ext uri="{FF2B5EF4-FFF2-40B4-BE49-F238E27FC236}">
                  <a16:creationId xmlns:a16="http://schemas.microsoft.com/office/drawing/2014/main" id="{9849755B-F117-4C65-979C-BEB4FAD94AD9}"/>
                </a:ext>
              </a:extLst>
            </p:cNvPr>
            <p:cNvSpPr>
              <a:spLocks/>
            </p:cNvSpPr>
            <p:nvPr/>
          </p:nvSpPr>
          <p:spPr bwMode="auto">
            <a:xfrm rot="-5400000">
              <a:off x="2999" y="1846"/>
              <a:ext cx="65" cy="2555"/>
            </a:xfrm>
            <a:prstGeom prst="rightBrace">
              <a:avLst>
                <a:gd name="adj1" fmla="val 41855"/>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350">
                <a:solidFill>
                  <a:srgbClr val="000000"/>
                </a:solidFill>
                <a:latin typeface="Century Gothic" panose="020B0502020202020204" pitchFamily="34" charset="0"/>
              </a:endParaRPr>
            </a:p>
          </p:txBody>
        </p:sp>
        <p:sp>
          <p:nvSpPr>
            <p:cNvPr id="29" name="Line 60">
              <a:extLst>
                <a:ext uri="{FF2B5EF4-FFF2-40B4-BE49-F238E27FC236}">
                  <a16:creationId xmlns:a16="http://schemas.microsoft.com/office/drawing/2014/main" id="{77F292DD-ABF9-49AB-8CF4-78E6C08CF9E3}"/>
                </a:ext>
              </a:extLst>
            </p:cNvPr>
            <p:cNvSpPr>
              <a:spLocks noChangeShapeType="1"/>
            </p:cNvSpPr>
            <p:nvPr/>
          </p:nvSpPr>
          <p:spPr bwMode="auto">
            <a:xfrm flipV="1">
              <a:off x="4953" y="3156"/>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30" name="Line 61">
              <a:extLst>
                <a:ext uri="{FF2B5EF4-FFF2-40B4-BE49-F238E27FC236}">
                  <a16:creationId xmlns:a16="http://schemas.microsoft.com/office/drawing/2014/main" id="{D8DDCB25-8CED-4E06-AB12-BF834463F2BB}"/>
                </a:ext>
              </a:extLst>
            </p:cNvPr>
            <p:cNvSpPr>
              <a:spLocks noChangeShapeType="1"/>
            </p:cNvSpPr>
            <p:nvPr/>
          </p:nvSpPr>
          <p:spPr bwMode="auto">
            <a:xfrm>
              <a:off x="471" y="3238"/>
              <a:ext cx="447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31" name="Text Box 62">
              <a:extLst>
                <a:ext uri="{FF2B5EF4-FFF2-40B4-BE49-F238E27FC236}">
                  <a16:creationId xmlns:a16="http://schemas.microsoft.com/office/drawing/2014/main" id="{ABDE9846-BEB2-4585-8DCF-2F77556A6D7E}"/>
                </a:ext>
              </a:extLst>
            </p:cNvPr>
            <p:cNvSpPr txBox="1">
              <a:spLocks noChangeArrowheads="1"/>
            </p:cNvSpPr>
            <p:nvPr/>
          </p:nvSpPr>
          <p:spPr bwMode="auto">
            <a:xfrm>
              <a:off x="1991" y="2308"/>
              <a:ext cx="17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350" dirty="0">
                  <a:latin typeface="Century Gothic" panose="020B0502020202020204" pitchFamily="34" charset="0"/>
                  <a:ea typeface="ＭＳ Ｐゴシック" pitchFamily="34" charset="-128"/>
                </a:rPr>
                <a:t>Gymnasieelev</a:t>
              </a:r>
            </a:p>
          </p:txBody>
        </p:sp>
        <p:pic>
          <p:nvPicPr>
            <p:cNvPr id="32" name="Picture 64" descr="Lärling-2H">
              <a:extLst>
                <a:ext uri="{FF2B5EF4-FFF2-40B4-BE49-F238E27FC236}">
                  <a16:creationId xmlns:a16="http://schemas.microsoft.com/office/drawing/2014/main" id="{2BDBD801-892F-433F-9F80-99F48087E1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94" y="2400"/>
              <a:ext cx="866"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65">
              <a:extLst>
                <a:ext uri="{FF2B5EF4-FFF2-40B4-BE49-F238E27FC236}">
                  <a16:creationId xmlns:a16="http://schemas.microsoft.com/office/drawing/2014/main" id="{C8DFACB2-3B3C-437F-B3E1-BDA744A49B3D}"/>
                </a:ext>
              </a:extLst>
            </p:cNvPr>
            <p:cNvSpPr>
              <a:spLocks noChangeShapeType="1"/>
            </p:cNvSpPr>
            <p:nvPr/>
          </p:nvSpPr>
          <p:spPr bwMode="auto">
            <a:xfrm flipV="1">
              <a:off x="1756" y="2971"/>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grpSp>
      <p:sp>
        <p:nvSpPr>
          <p:cNvPr id="34" name="Rektangel 33">
            <a:extLst>
              <a:ext uri="{FF2B5EF4-FFF2-40B4-BE49-F238E27FC236}">
                <a16:creationId xmlns:a16="http://schemas.microsoft.com/office/drawing/2014/main" id="{AF239369-C13A-48A8-A9B7-F20D1BABDFF3}"/>
              </a:ext>
            </a:extLst>
          </p:cNvPr>
          <p:cNvSpPr/>
          <p:nvPr/>
        </p:nvSpPr>
        <p:spPr>
          <a:xfrm>
            <a:off x="1227969" y="3648697"/>
            <a:ext cx="1744388" cy="300082"/>
          </a:xfrm>
          <a:prstGeom prst="rect">
            <a:avLst/>
          </a:prstGeom>
        </p:spPr>
        <p:txBody>
          <a:bodyPr wrap="none">
            <a:spAutoFit/>
          </a:bodyPr>
          <a:lstStyle/>
          <a:p>
            <a:r>
              <a:rPr lang="sv-SE" altLang="sv-SE" sz="1350" b="1" dirty="0">
                <a:latin typeface="Century Gothic" panose="020B0502020202020204" pitchFamily="34" charset="0"/>
              </a:rPr>
              <a:t>Totalt 5 500 timmar</a:t>
            </a:r>
            <a:endParaRPr lang="sv-SE" sz="1350" b="1" dirty="0">
              <a:latin typeface="Century Gothic" panose="020B0502020202020204" pitchFamily="34" charset="0"/>
            </a:endParaRPr>
          </a:p>
        </p:txBody>
      </p:sp>
    </p:spTree>
    <p:extLst>
      <p:ext uri="{BB962C8B-B14F-4D97-AF65-F5344CB8AC3E}">
        <p14:creationId xmlns:p14="http://schemas.microsoft.com/office/powerpoint/2010/main" val="231397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7A77B-EC53-40AB-93B1-E68DCA2FB740}"/>
              </a:ext>
            </a:extLst>
          </p:cNvPr>
          <p:cNvSpPr>
            <a:spLocks noGrp="1"/>
          </p:cNvSpPr>
          <p:nvPr>
            <p:ph type="title"/>
          </p:nvPr>
        </p:nvSpPr>
        <p:spPr/>
        <p:txBody>
          <a:bodyPr>
            <a:normAutofit/>
          </a:bodyPr>
          <a:lstStyle/>
          <a:p>
            <a:r>
              <a:rPr lang="sv-SE" sz="3000" dirty="0"/>
              <a:t>Utbildningar</a:t>
            </a:r>
          </a:p>
        </p:txBody>
      </p:sp>
      <p:sp>
        <p:nvSpPr>
          <p:cNvPr id="3" name="Platshållare för innehåll 2">
            <a:extLst>
              <a:ext uri="{FF2B5EF4-FFF2-40B4-BE49-F238E27FC236}">
                <a16:creationId xmlns:a16="http://schemas.microsoft.com/office/drawing/2014/main" id="{19436B60-E963-4617-95A4-F415A95F4C25}"/>
              </a:ext>
            </a:extLst>
          </p:cNvPr>
          <p:cNvSpPr>
            <a:spLocks noGrp="1"/>
          </p:cNvSpPr>
          <p:nvPr>
            <p:ph idx="1"/>
          </p:nvPr>
        </p:nvSpPr>
        <p:spPr/>
        <p:txBody>
          <a:bodyPr/>
          <a:lstStyle/>
          <a:p>
            <a:pPr marL="0" indent="0">
              <a:buNone/>
            </a:pPr>
            <a:r>
              <a:rPr lang="sv-SE" b="1" dirty="0"/>
              <a:t>Byggnadsingenjör inom glas och fasad</a:t>
            </a:r>
          </a:p>
          <a:p>
            <a:r>
              <a:rPr lang="sv-SE" dirty="0"/>
              <a:t>1,5 år med LIA</a:t>
            </a:r>
          </a:p>
          <a:p>
            <a:endParaRPr lang="sv-SE" dirty="0"/>
          </a:p>
          <a:p>
            <a:pPr marL="0" indent="0">
              <a:buNone/>
            </a:pPr>
            <a:r>
              <a:rPr lang="sv-SE" b="1" dirty="0"/>
              <a:t>Glas- och metalltekniker</a:t>
            </a:r>
          </a:p>
          <a:p>
            <a:r>
              <a:rPr lang="sv-SE" dirty="0"/>
              <a:t>1 år med LIA</a:t>
            </a:r>
          </a:p>
          <a:p>
            <a:endParaRPr lang="sv-SE" dirty="0"/>
          </a:p>
        </p:txBody>
      </p:sp>
      <p:pic>
        <p:nvPicPr>
          <p:cNvPr id="8" name="Platshållare för bild 7" descr="En bild som visar person, klädsel, utomhus, himmel&#10;&#10;AI-genererat innehåll kan vara felaktigt.">
            <a:extLst>
              <a:ext uri="{FF2B5EF4-FFF2-40B4-BE49-F238E27FC236}">
                <a16:creationId xmlns:a16="http://schemas.microsoft.com/office/drawing/2014/main" id="{188B2DDC-999A-FEEC-275E-17984B94287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28588" y="409575"/>
            <a:ext cx="3098811" cy="3917950"/>
          </a:xfrm>
        </p:spPr>
      </p:pic>
    </p:spTree>
    <p:extLst>
      <p:ext uri="{BB962C8B-B14F-4D97-AF65-F5344CB8AC3E}">
        <p14:creationId xmlns:p14="http://schemas.microsoft.com/office/powerpoint/2010/main" val="2257861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DD4B7-AFC7-4401-B276-B5025491A018}"/>
              </a:ext>
            </a:extLst>
          </p:cNvPr>
          <p:cNvSpPr>
            <a:spLocks noGrp="1"/>
          </p:cNvSpPr>
          <p:nvPr>
            <p:ph type="title"/>
          </p:nvPr>
        </p:nvSpPr>
        <p:spPr>
          <a:xfrm>
            <a:off x="394844" y="472372"/>
            <a:ext cx="4617228" cy="687206"/>
          </a:xfrm>
        </p:spPr>
        <p:txBody>
          <a:bodyPr>
            <a:normAutofit/>
          </a:bodyPr>
          <a:lstStyle/>
          <a:p>
            <a:r>
              <a:rPr lang="sv-SE" sz="3000" dirty="0"/>
              <a:t>Bli en mästare</a:t>
            </a:r>
          </a:p>
        </p:txBody>
      </p:sp>
      <p:sp>
        <p:nvSpPr>
          <p:cNvPr id="3" name="Platshållare för innehåll 2">
            <a:extLst>
              <a:ext uri="{FF2B5EF4-FFF2-40B4-BE49-F238E27FC236}">
                <a16:creationId xmlns:a16="http://schemas.microsoft.com/office/drawing/2014/main" id="{A6E125C0-8F09-42C8-8CE0-27A64EBB217E}"/>
              </a:ext>
            </a:extLst>
          </p:cNvPr>
          <p:cNvSpPr>
            <a:spLocks noGrp="1"/>
          </p:cNvSpPr>
          <p:nvPr>
            <p:ph idx="1"/>
          </p:nvPr>
        </p:nvSpPr>
        <p:spPr>
          <a:xfrm>
            <a:off x="228587" y="1247844"/>
            <a:ext cx="7206686" cy="3079681"/>
          </a:xfrm>
        </p:spPr>
        <p:txBody>
          <a:bodyPr/>
          <a:lstStyle/>
          <a:p>
            <a:pPr>
              <a:lnSpc>
                <a:spcPct val="100000"/>
              </a:lnSpc>
            </a:pPr>
            <a:r>
              <a:rPr lang="sv-SE" dirty="0"/>
              <a:t>Efter att ha arbetat minst 10 000 timmar i yrket, drygt 5 år, och genomgått Mästarutbildning kan du ta Mästarbrev</a:t>
            </a:r>
          </a:p>
          <a:p>
            <a:pPr>
              <a:lnSpc>
                <a:spcPct val="100000"/>
              </a:lnSpc>
            </a:pPr>
            <a:r>
              <a:rPr lang="sv-SE" dirty="0"/>
              <a:t>Mästarutbildningen genomförs av Leksands folkhögskola och är avgiftsfri, en fysisk träff, därefter utbildning på distans och deltid </a:t>
            </a:r>
          </a:p>
          <a:p>
            <a:endParaRPr lang="sv-SE" dirty="0"/>
          </a:p>
        </p:txBody>
      </p:sp>
      <p:pic>
        <p:nvPicPr>
          <p:cNvPr id="5" name="Bildobjekt 4">
            <a:extLst>
              <a:ext uri="{FF2B5EF4-FFF2-40B4-BE49-F238E27FC236}">
                <a16:creationId xmlns:a16="http://schemas.microsoft.com/office/drawing/2014/main" id="{9A529AB6-5F17-44DC-BBF0-50B690492E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844" y="3325090"/>
            <a:ext cx="2529449" cy="839689"/>
          </a:xfrm>
          <a:prstGeom prst="rect">
            <a:avLst/>
          </a:prstGeom>
        </p:spPr>
      </p:pic>
    </p:spTree>
    <p:extLst>
      <p:ext uri="{BB962C8B-B14F-4D97-AF65-F5344CB8AC3E}">
        <p14:creationId xmlns:p14="http://schemas.microsoft.com/office/powerpoint/2010/main" val="66737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0F78EFB-5DE9-E4B9-75D2-6B06A5107302}"/>
              </a:ext>
            </a:extLst>
          </p:cNvPr>
          <p:cNvSpPr>
            <a:spLocks noGrp="1"/>
          </p:cNvSpPr>
          <p:nvPr>
            <p:ph type="title"/>
          </p:nvPr>
        </p:nvSpPr>
        <p:spPr>
          <a:xfrm>
            <a:off x="3184571" y="409686"/>
            <a:ext cx="5626918" cy="687206"/>
          </a:xfrm>
        </p:spPr>
        <p:txBody>
          <a:bodyPr>
            <a:normAutofit fontScale="90000"/>
          </a:bodyPr>
          <a:lstStyle/>
          <a:p>
            <a:r>
              <a:rPr lang="sv-SE" dirty="0"/>
              <a:t>Glas - möjligheternas och framtidens material</a:t>
            </a:r>
          </a:p>
        </p:txBody>
      </p:sp>
      <p:sp>
        <p:nvSpPr>
          <p:cNvPr id="5" name="Platshållare för innehåll 4">
            <a:extLst>
              <a:ext uri="{FF2B5EF4-FFF2-40B4-BE49-F238E27FC236}">
                <a16:creationId xmlns:a16="http://schemas.microsoft.com/office/drawing/2014/main" id="{46A09905-EDEE-AB71-0363-5F3447F3790E}"/>
              </a:ext>
            </a:extLst>
          </p:cNvPr>
          <p:cNvSpPr>
            <a:spLocks noGrp="1"/>
          </p:cNvSpPr>
          <p:nvPr>
            <p:ph idx="1"/>
          </p:nvPr>
        </p:nvSpPr>
        <p:spPr>
          <a:xfrm>
            <a:off x="3212282" y="1247955"/>
            <a:ext cx="5626918" cy="3353142"/>
          </a:xfrm>
        </p:spPr>
        <p:txBody>
          <a:bodyPr>
            <a:normAutofit/>
          </a:bodyPr>
          <a:lstStyle/>
          <a:p>
            <a:pPr marL="0" indent="0">
              <a:lnSpc>
                <a:spcPct val="100000"/>
              </a:lnSpc>
              <a:buNone/>
            </a:pPr>
            <a:r>
              <a:rPr lang="sv-SE" b="1" dirty="0"/>
              <a:t>Teknikutveckling och innovation</a:t>
            </a:r>
          </a:p>
          <a:p>
            <a:pPr marL="0" indent="0">
              <a:lnSpc>
                <a:spcPct val="100000"/>
              </a:lnSpc>
              <a:buNone/>
            </a:pPr>
            <a:r>
              <a:rPr lang="sv-SE" dirty="0"/>
              <a:t>Teknikutvecklingen i glasbranschen går fort. Idag finns det glas som tillgodoser höga krav på såväl miljö och komfort som arkitektur och funktion.</a:t>
            </a:r>
          </a:p>
          <a:p>
            <a:pPr marL="0" indent="0">
              <a:lnSpc>
                <a:spcPct val="100000"/>
              </a:lnSpc>
              <a:buNone/>
            </a:pPr>
            <a:r>
              <a:rPr lang="sv-SE" b="1" dirty="0"/>
              <a:t>Många användningsområden</a:t>
            </a:r>
          </a:p>
          <a:p>
            <a:pPr marL="0" indent="0">
              <a:lnSpc>
                <a:spcPct val="100000"/>
              </a:lnSpc>
              <a:buNone/>
            </a:pPr>
            <a:r>
              <a:rPr lang="sv-SE" dirty="0"/>
              <a:t>Gränslösa användningsområden, nya funktioner och utvecklingsmöjligheter.</a:t>
            </a:r>
          </a:p>
          <a:p>
            <a:pPr marL="0" indent="0">
              <a:lnSpc>
                <a:spcPct val="100000"/>
              </a:lnSpc>
              <a:buNone/>
            </a:pPr>
            <a:r>
              <a:rPr lang="sv-SE" b="1" dirty="0"/>
              <a:t>Andelen glas i byggnation ökar</a:t>
            </a:r>
          </a:p>
          <a:p>
            <a:pPr marL="0" indent="0">
              <a:lnSpc>
                <a:spcPct val="100000"/>
              </a:lnSpc>
              <a:buNone/>
            </a:pPr>
            <a:r>
              <a:rPr lang="sv-SE" dirty="0"/>
              <a:t>Det medför goda framtidsutsikter för arbete i branschen.</a:t>
            </a:r>
          </a:p>
          <a:p>
            <a:pPr marL="0" indent="0">
              <a:lnSpc>
                <a:spcPct val="100000"/>
              </a:lnSpc>
              <a:buNone/>
            </a:pPr>
            <a:endParaRPr lang="sv-SE" dirty="0"/>
          </a:p>
        </p:txBody>
      </p:sp>
      <p:pic>
        <p:nvPicPr>
          <p:cNvPr id="3" name="Bildobjekt 2" descr="En bild som visar utomhus, himmel, fönster, Affärsfastighet&#10;&#10;AI-genererat innehåll kan vara felaktigt.">
            <a:extLst>
              <a:ext uri="{FF2B5EF4-FFF2-40B4-BE49-F238E27FC236}">
                <a16:creationId xmlns:a16="http://schemas.microsoft.com/office/drawing/2014/main" id="{EF87A8ED-3D5B-7950-CE61-B8D83178FD88}"/>
              </a:ext>
            </a:extLst>
          </p:cNvPr>
          <p:cNvPicPr>
            <a:picLocks noChangeAspect="1"/>
          </p:cNvPicPr>
          <p:nvPr/>
        </p:nvPicPr>
        <p:blipFill>
          <a:blip r:embed="rId3" cstate="screen">
            <a:extLst>
              <a:ext uri="{28A0092B-C50C-407E-A947-70E740481C1C}">
                <a14:useLocalDpi xmlns:a14="http://schemas.microsoft.com/office/drawing/2010/main"/>
              </a:ext>
            </a:extLst>
          </a:blip>
          <a:srcRect t="-267" r="-553"/>
          <a:stretch/>
        </p:blipFill>
        <p:spPr>
          <a:xfrm>
            <a:off x="0" y="0"/>
            <a:ext cx="2826327" cy="5143500"/>
          </a:xfrm>
          <a:prstGeom prst="rect">
            <a:avLst/>
          </a:prstGeom>
        </p:spPr>
      </p:pic>
    </p:spTree>
    <p:extLst>
      <p:ext uri="{BB962C8B-B14F-4D97-AF65-F5344CB8AC3E}">
        <p14:creationId xmlns:p14="http://schemas.microsoft.com/office/powerpoint/2010/main" val="166945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D9096-0569-4C03-A9F9-7839F8B47B7B}"/>
              </a:ext>
            </a:extLst>
          </p:cNvPr>
          <p:cNvSpPr>
            <a:spLocks noGrp="1"/>
          </p:cNvSpPr>
          <p:nvPr>
            <p:ph type="title"/>
          </p:nvPr>
        </p:nvSpPr>
        <p:spPr/>
        <p:txBody>
          <a:bodyPr>
            <a:normAutofit/>
          </a:bodyPr>
          <a:lstStyle/>
          <a:p>
            <a:r>
              <a:rPr lang="sv-SE" sz="3000" dirty="0"/>
              <a:t>Glasbranschens framtid</a:t>
            </a:r>
          </a:p>
        </p:txBody>
      </p:sp>
      <p:sp>
        <p:nvSpPr>
          <p:cNvPr id="7" name="Platshållare för innehåll 6">
            <a:extLst>
              <a:ext uri="{FF2B5EF4-FFF2-40B4-BE49-F238E27FC236}">
                <a16:creationId xmlns:a16="http://schemas.microsoft.com/office/drawing/2014/main" id="{DF581B78-7009-6C25-D2D3-CD402FBF5C16}"/>
              </a:ext>
            </a:extLst>
          </p:cNvPr>
          <p:cNvSpPr>
            <a:spLocks noGrp="1"/>
          </p:cNvSpPr>
          <p:nvPr>
            <p:ph idx="1"/>
          </p:nvPr>
        </p:nvSpPr>
        <p:spPr/>
        <p:txBody>
          <a:bodyPr/>
          <a:lstStyle/>
          <a:p>
            <a:r>
              <a:rPr lang="sv-SE" dirty="0"/>
              <a:t>Glas är populärt - glasbyggandet ökar!</a:t>
            </a:r>
          </a:p>
          <a:p>
            <a:r>
              <a:rPr lang="sv-SE" dirty="0"/>
              <a:t>Marknad för både små och stora uppdrag</a:t>
            </a:r>
          </a:p>
          <a:p>
            <a:r>
              <a:rPr lang="sv-SE" dirty="0"/>
              <a:t>Energi och miljöfrågor, säkerhet och inredning</a:t>
            </a:r>
          </a:p>
          <a:p>
            <a:r>
              <a:rPr lang="sv-SE" dirty="0"/>
              <a:t>Nya marknadsområden: smarta glas, inredningsglas, transparent intelligens m.m.</a:t>
            </a:r>
          </a:p>
          <a:p>
            <a:r>
              <a:rPr lang="sv-SE" dirty="0"/>
              <a:t>Stora krav på kompetens</a:t>
            </a:r>
          </a:p>
          <a:p>
            <a:endParaRPr lang="sv-SE" dirty="0"/>
          </a:p>
          <a:p>
            <a:endParaRPr lang="sv-SE" dirty="0"/>
          </a:p>
          <a:p>
            <a:endParaRPr lang="sv-SE" dirty="0"/>
          </a:p>
        </p:txBody>
      </p:sp>
      <p:pic>
        <p:nvPicPr>
          <p:cNvPr id="10" name="Platshållare för bild 9" descr="En bild som visar arkitektur, Dagsljus, fönster, inredning&#10;&#10;AI-genererat innehåll kan vara felaktigt.">
            <a:extLst>
              <a:ext uri="{FF2B5EF4-FFF2-40B4-BE49-F238E27FC236}">
                <a16:creationId xmlns:a16="http://schemas.microsoft.com/office/drawing/2014/main" id="{EDAB8651-CB02-6E7E-FEC6-AD2FF2A0A51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531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5C7DBC-D9EA-4020-9EA5-2BA8B87B4219}"/>
              </a:ext>
            </a:extLst>
          </p:cNvPr>
          <p:cNvSpPr>
            <a:spLocks noGrp="1"/>
          </p:cNvSpPr>
          <p:nvPr>
            <p:ph type="title"/>
          </p:nvPr>
        </p:nvSpPr>
        <p:spPr/>
        <p:txBody>
          <a:bodyPr>
            <a:normAutofit/>
          </a:bodyPr>
          <a:lstStyle/>
          <a:p>
            <a:r>
              <a:rPr lang="sv-SE" sz="3000" dirty="0"/>
              <a:t>Framtidens glas</a:t>
            </a:r>
          </a:p>
        </p:txBody>
      </p:sp>
      <p:sp>
        <p:nvSpPr>
          <p:cNvPr id="3" name="Platshållare för innehåll 2">
            <a:extLst>
              <a:ext uri="{FF2B5EF4-FFF2-40B4-BE49-F238E27FC236}">
                <a16:creationId xmlns:a16="http://schemas.microsoft.com/office/drawing/2014/main" id="{76F7ACEA-2804-42C1-A097-8CFD52D9740D}"/>
              </a:ext>
            </a:extLst>
          </p:cNvPr>
          <p:cNvSpPr>
            <a:spLocks noGrp="1"/>
          </p:cNvSpPr>
          <p:nvPr>
            <p:ph idx="1"/>
          </p:nvPr>
        </p:nvSpPr>
        <p:spPr/>
        <p:txBody>
          <a:bodyPr/>
          <a:lstStyle/>
          <a:p>
            <a:r>
              <a:rPr lang="sv-SE" dirty="0"/>
              <a:t>Transparent beläggningar</a:t>
            </a:r>
          </a:p>
          <a:p>
            <a:r>
              <a:rPr lang="sv-SE" dirty="0"/>
              <a:t>Skapar produkter med inbyggd intelligens – solskydd, solceller, antenner, självrengörande ytor</a:t>
            </a:r>
          </a:p>
          <a:p>
            <a:r>
              <a:rPr lang="sv-SE" dirty="0"/>
              <a:t>Display med multitouchfunktion</a:t>
            </a:r>
          </a:p>
        </p:txBody>
      </p:sp>
      <p:pic>
        <p:nvPicPr>
          <p:cNvPr id="7" name="Platshållare för bild 6" descr="En bild som visar suddig, suddigt, ljus&#10;&#10;AI-genererat innehåll kan vara felaktigt.">
            <a:extLst>
              <a:ext uri="{FF2B5EF4-FFF2-40B4-BE49-F238E27FC236}">
                <a16:creationId xmlns:a16="http://schemas.microsoft.com/office/drawing/2014/main" id="{F7DEDAA0-06AB-6418-82A3-6EA9C3843E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587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9D27F8-76CA-FD43-4952-7B37DC617F96}"/>
              </a:ext>
            </a:extLst>
          </p:cNvPr>
          <p:cNvSpPr>
            <a:spLocks noGrp="1"/>
          </p:cNvSpPr>
          <p:nvPr>
            <p:ph type="title"/>
          </p:nvPr>
        </p:nvSpPr>
        <p:spPr/>
        <p:txBody>
          <a:bodyPr/>
          <a:lstStyle/>
          <a:p>
            <a:r>
              <a:rPr lang="sv-SE" dirty="0"/>
              <a:t>Glasets styrka</a:t>
            </a:r>
          </a:p>
        </p:txBody>
      </p:sp>
      <p:sp>
        <p:nvSpPr>
          <p:cNvPr id="3" name="Platshållare för innehåll 2">
            <a:extLst>
              <a:ext uri="{FF2B5EF4-FFF2-40B4-BE49-F238E27FC236}">
                <a16:creationId xmlns:a16="http://schemas.microsoft.com/office/drawing/2014/main" id="{2F958FBD-41E7-4ADF-90CF-B7187998EE47}"/>
              </a:ext>
            </a:extLst>
          </p:cNvPr>
          <p:cNvSpPr>
            <a:spLocks noGrp="1"/>
          </p:cNvSpPr>
          <p:nvPr>
            <p:ph idx="1"/>
          </p:nvPr>
        </p:nvSpPr>
        <p:spPr/>
        <p:txBody>
          <a:bodyPr/>
          <a:lstStyle/>
          <a:p>
            <a:r>
              <a:rPr lang="sv-SE" dirty="0"/>
              <a:t>Kan användas i lastbärande konstruktioner samtidigt som man kan ge det olika intelligenta funktioner.</a:t>
            </a:r>
          </a:p>
          <a:p>
            <a:endParaRPr lang="sv-SE" dirty="0"/>
          </a:p>
        </p:txBody>
      </p:sp>
      <p:pic>
        <p:nvPicPr>
          <p:cNvPr id="7" name="Platshållare för bild 6" descr="En bild som visar byggnad, Affärsfastighet, himmel, Höghus&#10;&#10;AI-genererat innehåll kan vara felaktigt.">
            <a:extLst>
              <a:ext uri="{FF2B5EF4-FFF2-40B4-BE49-F238E27FC236}">
                <a16:creationId xmlns:a16="http://schemas.microsoft.com/office/drawing/2014/main" id="{C273007C-DC08-CED0-21D3-81C3ADE87208}"/>
              </a:ext>
            </a:extLst>
          </p:cNvPr>
          <p:cNvPicPr>
            <a:picLocks noGrp="1" noChangeAspect="1"/>
          </p:cNvPicPr>
          <p:nvPr>
            <p:ph type="pic" sz="quarter" idx="10"/>
          </p:nvPr>
        </p:nvPicPr>
        <p:blipFill>
          <a:blip r:embed="rId3"/>
          <a:srcRect t="2587" b="2587"/>
          <a:stretch/>
        </p:blipFill>
        <p:spPr/>
      </p:pic>
    </p:spTree>
    <p:extLst>
      <p:ext uri="{BB962C8B-B14F-4D97-AF65-F5344CB8AC3E}">
        <p14:creationId xmlns:p14="http://schemas.microsoft.com/office/powerpoint/2010/main" val="97688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EE18873-61B8-E1E5-545A-33FC12D9D4C3}"/>
              </a:ext>
            </a:extLst>
          </p:cNvPr>
          <p:cNvSpPr>
            <a:spLocks noGrp="1"/>
          </p:cNvSpPr>
          <p:nvPr>
            <p:ph type="ctrTitle"/>
          </p:nvPr>
        </p:nvSpPr>
        <p:spPr>
          <a:xfrm>
            <a:off x="295564" y="948432"/>
            <a:ext cx="8348815" cy="1790700"/>
          </a:xfrm>
        </p:spPr>
        <p:txBody>
          <a:bodyPr/>
          <a:lstStyle/>
          <a:p>
            <a:r>
              <a:rPr lang="sv-SE" dirty="0"/>
              <a:t>Välkommen till glasbranschen</a:t>
            </a:r>
          </a:p>
        </p:txBody>
      </p:sp>
      <p:sp>
        <p:nvSpPr>
          <p:cNvPr id="5" name="Underrubrik 4">
            <a:extLst>
              <a:ext uri="{FF2B5EF4-FFF2-40B4-BE49-F238E27FC236}">
                <a16:creationId xmlns:a16="http://schemas.microsoft.com/office/drawing/2014/main" id="{0F10B879-783F-F136-8EB6-71CD5B5C26AC}"/>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96308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lstStyle/>
          <a:p>
            <a:endParaRPr lang="sv-SE" altLang="sv-SE"/>
          </a:p>
        </p:txBody>
      </p:sp>
      <p:sp>
        <p:nvSpPr>
          <p:cNvPr id="4099" name="Platshållare för innehåll 2"/>
          <p:cNvSpPr>
            <a:spLocks noGrp="1"/>
          </p:cNvSpPr>
          <p:nvPr>
            <p:ph idx="1"/>
          </p:nvPr>
        </p:nvSpPr>
        <p:spPr/>
        <p:txBody>
          <a:bodyPr/>
          <a:lstStyle/>
          <a:p>
            <a:endParaRPr lang="sv-SE" altLang="sv-SE"/>
          </a:p>
        </p:txBody>
      </p:sp>
      <p:pic>
        <p:nvPicPr>
          <p:cNvPr id="410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237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endParaRPr lang="sv-SE" altLang="sv-SE" dirty="0"/>
          </a:p>
        </p:txBody>
      </p:sp>
      <p:pic>
        <p:nvPicPr>
          <p:cNvPr id="3" name="Platshållare för innehåll 2" descr="En bild som visar himmel, vatten, reflektion, utomhus&#10;&#10;AI-genererat innehåll kan vara felaktigt.">
            <a:extLst>
              <a:ext uri="{FF2B5EF4-FFF2-40B4-BE49-F238E27FC236}">
                <a16:creationId xmlns:a16="http://schemas.microsoft.com/office/drawing/2014/main" id="{7B04818E-AF18-0E86-74DD-982361A6AF6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r="-239"/>
          <a:stretch/>
        </p:blipFill>
        <p:spPr>
          <a:xfrm>
            <a:off x="0" y="0"/>
            <a:ext cx="9144000" cy="5143500"/>
          </a:xfrm>
        </p:spPr>
      </p:pic>
    </p:spTree>
    <p:extLst>
      <p:ext uri="{BB962C8B-B14F-4D97-AF65-F5344CB8AC3E}">
        <p14:creationId xmlns:p14="http://schemas.microsoft.com/office/powerpoint/2010/main" val="426115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endParaRPr lang="sv-SE" altLang="sv-SE"/>
          </a:p>
        </p:txBody>
      </p:sp>
      <p:pic>
        <p:nvPicPr>
          <p:cNvPr id="5" name="Platshållare för innehåll 4" descr="En bild som visar klädsel, Människoansikte, person, byggnad&#10;&#10;AI-genererat innehåll kan vara felaktigt.">
            <a:extLst>
              <a:ext uri="{FF2B5EF4-FFF2-40B4-BE49-F238E27FC236}">
                <a16:creationId xmlns:a16="http://schemas.microsoft.com/office/drawing/2014/main" id="{23C003B2-7185-B400-6492-E6E875B6FBB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0" y="0"/>
            <a:ext cx="9144000" cy="5143500"/>
          </a:xfrm>
        </p:spPr>
      </p:pic>
    </p:spTree>
    <p:extLst>
      <p:ext uri="{BB962C8B-B14F-4D97-AF65-F5344CB8AC3E}">
        <p14:creationId xmlns:p14="http://schemas.microsoft.com/office/powerpoint/2010/main" val="221112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endParaRPr lang="sv-SE" altLang="sv-SE"/>
          </a:p>
        </p:txBody>
      </p:sp>
      <p:sp>
        <p:nvSpPr>
          <p:cNvPr id="7171" name="Platshållare för innehåll 2"/>
          <p:cNvSpPr>
            <a:spLocks noGrp="1"/>
          </p:cNvSpPr>
          <p:nvPr>
            <p:ph idx="1"/>
          </p:nvPr>
        </p:nvSpPr>
        <p:spPr/>
        <p:txBody>
          <a:bodyPr/>
          <a:lstStyle/>
          <a:p>
            <a:endParaRPr lang="sv-SE" altLang="sv-SE"/>
          </a:p>
        </p:txBody>
      </p:sp>
      <p:pic>
        <p:nvPicPr>
          <p:cNvPr id="7172" name="Picture 2" descr="U:\GEMDOK\Nordbygg\Nordbygg 2014\monter\devisbilder\bild_4_gb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15576"/>
            <a:ext cx="9144000" cy="53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A380C-6DD9-4D96-8A33-8A31DF735036}"/>
              </a:ext>
            </a:extLst>
          </p:cNvPr>
          <p:cNvSpPr>
            <a:spLocks noGrp="1"/>
          </p:cNvSpPr>
          <p:nvPr>
            <p:ph type="title"/>
          </p:nvPr>
        </p:nvSpPr>
        <p:spPr/>
        <p:txBody>
          <a:bodyPr/>
          <a:lstStyle/>
          <a:p>
            <a:r>
              <a:rPr lang="sv-SE" dirty="0"/>
              <a:t>Att arbeta i glasbranschen</a:t>
            </a:r>
          </a:p>
        </p:txBody>
      </p:sp>
      <p:sp>
        <p:nvSpPr>
          <p:cNvPr id="3" name="Platshållare för innehåll 2">
            <a:extLst>
              <a:ext uri="{FF2B5EF4-FFF2-40B4-BE49-F238E27FC236}">
                <a16:creationId xmlns:a16="http://schemas.microsoft.com/office/drawing/2014/main" id="{B87C2C75-C888-49B2-B656-46E4C0DC9F16}"/>
              </a:ext>
            </a:extLst>
          </p:cNvPr>
          <p:cNvSpPr>
            <a:spLocks noGrp="1"/>
          </p:cNvSpPr>
          <p:nvPr>
            <p:ph idx="1"/>
          </p:nvPr>
        </p:nvSpPr>
        <p:spPr/>
        <p:txBody>
          <a:bodyPr/>
          <a:lstStyle/>
          <a:p>
            <a:pPr marL="0" indent="0">
              <a:buNone/>
            </a:pPr>
            <a:r>
              <a:rPr lang="sv-SE" dirty="0"/>
              <a:t>Vilka jobb finns i glasbranschen?</a:t>
            </a:r>
          </a:p>
          <a:p>
            <a:pPr marL="0" indent="0">
              <a:buNone/>
            </a:pPr>
            <a:endParaRPr lang="sv-SE" dirty="0"/>
          </a:p>
          <a:p>
            <a:r>
              <a:rPr lang="sv-SE" dirty="0"/>
              <a:t>Serviceglasmästare</a:t>
            </a:r>
          </a:p>
          <a:p>
            <a:r>
              <a:rPr lang="sv-SE" dirty="0"/>
              <a:t>Glas- och metallmontör</a:t>
            </a:r>
          </a:p>
          <a:p>
            <a:r>
              <a:rPr lang="sv-SE" dirty="0"/>
              <a:t>Bilglasmontör</a:t>
            </a:r>
          </a:p>
          <a:p>
            <a:r>
              <a:rPr lang="sv-SE" dirty="0"/>
              <a:t>Glashantverkare</a:t>
            </a:r>
          </a:p>
          <a:p>
            <a:r>
              <a:rPr lang="sv-SE" dirty="0"/>
              <a:t>Konstinramare</a:t>
            </a:r>
          </a:p>
          <a:p>
            <a:endParaRPr lang="sv-SE" dirty="0"/>
          </a:p>
        </p:txBody>
      </p:sp>
      <p:sp>
        <p:nvSpPr>
          <p:cNvPr id="5" name="Platshållare för bild 4">
            <a:extLst>
              <a:ext uri="{FF2B5EF4-FFF2-40B4-BE49-F238E27FC236}">
                <a16:creationId xmlns:a16="http://schemas.microsoft.com/office/drawing/2014/main" id="{76D232C7-424A-864C-724B-CCFD2359EDCE}"/>
              </a:ext>
            </a:extLst>
          </p:cNvPr>
          <p:cNvSpPr>
            <a:spLocks noGrp="1"/>
          </p:cNvSpPr>
          <p:nvPr>
            <p:ph type="pic" sz="quarter" idx="10"/>
          </p:nvPr>
        </p:nvSpPr>
        <p:spPr/>
        <p:txBody>
          <a:bodyPr/>
          <a:lstStyle/>
          <a:p>
            <a:endParaRPr lang="sv-SE"/>
          </a:p>
        </p:txBody>
      </p:sp>
      <p:pic>
        <p:nvPicPr>
          <p:cNvPr id="4" name="Bildobjekt 3">
            <a:extLst>
              <a:ext uri="{FF2B5EF4-FFF2-40B4-BE49-F238E27FC236}">
                <a16:creationId xmlns:a16="http://schemas.microsoft.com/office/drawing/2014/main" id="{5346B9A2-1D98-41FB-BA67-25AD80E266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588" y="409574"/>
            <a:ext cx="3098811" cy="3917949"/>
          </a:xfrm>
          <a:prstGeom prst="rect">
            <a:avLst/>
          </a:prstGeom>
          <a:ln>
            <a:noFill/>
          </a:ln>
          <a:effectLst/>
        </p:spPr>
      </p:pic>
    </p:spTree>
    <p:extLst>
      <p:ext uri="{BB962C8B-B14F-4D97-AF65-F5344CB8AC3E}">
        <p14:creationId xmlns:p14="http://schemas.microsoft.com/office/powerpoint/2010/main" val="81680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7B80D-2BB2-4FDE-800D-080183723C49}"/>
              </a:ext>
            </a:extLst>
          </p:cNvPr>
          <p:cNvSpPr>
            <a:spLocks noGrp="1"/>
          </p:cNvSpPr>
          <p:nvPr>
            <p:ph type="title"/>
          </p:nvPr>
        </p:nvSpPr>
        <p:spPr>
          <a:xfrm>
            <a:off x="2684250" y="441094"/>
            <a:ext cx="3917398" cy="687206"/>
          </a:xfrm>
        </p:spPr>
        <p:txBody>
          <a:bodyPr>
            <a:normAutofit/>
          </a:bodyPr>
          <a:lstStyle/>
          <a:p>
            <a:pPr algn="ctr"/>
            <a:r>
              <a:rPr lang="sv-SE" sz="3000" dirty="0"/>
              <a:t>Serviceglasmästare</a:t>
            </a:r>
          </a:p>
        </p:txBody>
      </p:sp>
      <p:pic>
        <p:nvPicPr>
          <p:cNvPr id="11" name="Platshållare för innehåll 10" descr="En bild som visar klädsel, fotbeklädnader, byggnad, person&#10;&#10;AI-genererat innehåll kan vara felaktigt.">
            <a:extLst>
              <a:ext uri="{FF2B5EF4-FFF2-40B4-BE49-F238E27FC236}">
                <a16:creationId xmlns:a16="http://schemas.microsoft.com/office/drawing/2014/main" id="{E63A70D1-7D02-9291-9459-C8A0420D84C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000157" y="1246218"/>
            <a:ext cx="2235200" cy="3352800"/>
          </a:xfrm>
        </p:spPr>
      </p:pic>
      <p:pic>
        <p:nvPicPr>
          <p:cNvPr id="4" name="Bildobjekt 3">
            <a:extLst>
              <a:ext uri="{FF2B5EF4-FFF2-40B4-BE49-F238E27FC236}">
                <a16:creationId xmlns:a16="http://schemas.microsoft.com/office/drawing/2014/main" id="{0CCD8C60-F277-47AE-8DC9-6A7C3AD499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52801" y="1245875"/>
            <a:ext cx="2490337" cy="1649901"/>
          </a:xfrm>
          <a:prstGeom prst="rect">
            <a:avLst/>
          </a:prstGeom>
        </p:spPr>
      </p:pic>
      <p:pic>
        <p:nvPicPr>
          <p:cNvPr id="5" name="Bildobjekt 4">
            <a:extLst>
              <a:ext uri="{FF2B5EF4-FFF2-40B4-BE49-F238E27FC236}">
                <a16:creationId xmlns:a16="http://schemas.microsoft.com/office/drawing/2014/main" id="{FCC70FEF-AA9A-4734-BB3C-F32E8EAE60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2"/>
          <a:stretch/>
        </p:blipFill>
        <p:spPr>
          <a:xfrm>
            <a:off x="862463" y="1245876"/>
            <a:ext cx="2333319" cy="3353142"/>
          </a:xfrm>
          <a:prstGeom prst="rect">
            <a:avLst/>
          </a:prstGeom>
        </p:spPr>
      </p:pic>
      <p:pic>
        <p:nvPicPr>
          <p:cNvPr id="8" name="Bildobjekt 7">
            <a:extLst>
              <a:ext uri="{FF2B5EF4-FFF2-40B4-BE49-F238E27FC236}">
                <a16:creationId xmlns:a16="http://schemas.microsoft.com/office/drawing/2014/main" id="{94FA3FA1-09EC-45CF-B2C3-AA175590BF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52801" y="2993188"/>
            <a:ext cx="2490337" cy="1605830"/>
          </a:xfrm>
          <a:prstGeom prst="rect">
            <a:avLst/>
          </a:prstGeom>
        </p:spPr>
      </p:pic>
    </p:spTree>
    <p:extLst>
      <p:ext uri="{BB962C8B-B14F-4D97-AF65-F5344CB8AC3E}">
        <p14:creationId xmlns:p14="http://schemas.microsoft.com/office/powerpoint/2010/main" val="404720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F5440-0975-4D51-BA1C-1006CF2D4F02}"/>
              </a:ext>
            </a:extLst>
          </p:cNvPr>
          <p:cNvSpPr>
            <a:spLocks noGrp="1"/>
          </p:cNvSpPr>
          <p:nvPr>
            <p:ph type="title"/>
          </p:nvPr>
        </p:nvSpPr>
        <p:spPr>
          <a:xfrm>
            <a:off x="2054160" y="409575"/>
            <a:ext cx="4617228" cy="687206"/>
          </a:xfrm>
        </p:spPr>
        <p:txBody>
          <a:bodyPr>
            <a:normAutofit/>
          </a:bodyPr>
          <a:lstStyle/>
          <a:p>
            <a:pPr algn="ctr"/>
            <a:r>
              <a:rPr lang="sv-SE" sz="3000" dirty="0"/>
              <a:t>Glas- och metallmontör</a:t>
            </a:r>
          </a:p>
        </p:txBody>
      </p:sp>
      <p:pic>
        <p:nvPicPr>
          <p:cNvPr id="16" name="Platshållare för bild 15" descr="En bild som visar himmel, utomhus, moln, Arbetare&#10;&#10;AI-genererat innehåll kan vara felaktigt.">
            <a:extLst>
              <a:ext uri="{FF2B5EF4-FFF2-40B4-BE49-F238E27FC236}">
                <a16:creationId xmlns:a16="http://schemas.microsoft.com/office/drawing/2014/main" id="{1D9DD62E-38AD-36D9-2A50-3E7EE181E18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45824" y="1200152"/>
            <a:ext cx="3098811" cy="2895786"/>
          </a:xfrm>
        </p:spPr>
      </p:pic>
      <p:pic>
        <p:nvPicPr>
          <p:cNvPr id="5" name="Bildobjekt 4">
            <a:extLst>
              <a:ext uri="{FF2B5EF4-FFF2-40B4-BE49-F238E27FC236}">
                <a16:creationId xmlns:a16="http://schemas.microsoft.com/office/drawing/2014/main" id="{D358CBA6-AC7E-4699-8FD2-30741F574F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8893" y="1200152"/>
            <a:ext cx="1890210" cy="2898450"/>
          </a:xfrm>
          <a:prstGeom prst="rect">
            <a:avLst/>
          </a:prstGeom>
        </p:spPr>
      </p:pic>
      <p:pic>
        <p:nvPicPr>
          <p:cNvPr id="6" name="Bildobjekt 5">
            <a:extLst>
              <a:ext uri="{FF2B5EF4-FFF2-40B4-BE49-F238E27FC236}">
                <a16:creationId xmlns:a16="http://schemas.microsoft.com/office/drawing/2014/main" id="{71B32D18-B445-4E5B-9EB9-6B3EE9BBB5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3362" y="1200152"/>
            <a:ext cx="1930524" cy="2895786"/>
          </a:xfrm>
          <a:prstGeom prst="rect">
            <a:avLst/>
          </a:prstGeom>
        </p:spPr>
      </p:pic>
    </p:spTree>
    <p:extLst>
      <p:ext uri="{BB962C8B-B14F-4D97-AF65-F5344CB8AC3E}">
        <p14:creationId xmlns:p14="http://schemas.microsoft.com/office/powerpoint/2010/main" val="1496493477"/>
      </p:ext>
    </p:extLst>
  </p:cSld>
  <p:clrMapOvr>
    <a:masterClrMapping/>
  </p:clrMapOvr>
</p:sld>
</file>

<file path=ppt/theme/theme1.xml><?xml version="1.0" encoding="utf-8"?>
<a:theme xmlns:a="http://schemas.openxmlformats.org/drawingml/2006/main" name="Office-tema">
  <a:themeElements>
    <a:clrScheme name="GBF">
      <a:dk1>
        <a:srgbClr val="000000"/>
      </a:dk1>
      <a:lt1>
        <a:srgbClr val="FFFFFF"/>
      </a:lt1>
      <a:dk2>
        <a:srgbClr val="005E6F"/>
      </a:dk2>
      <a:lt2>
        <a:srgbClr val="CCE3CE"/>
      </a:lt2>
      <a:accent1>
        <a:srgbClr val="B2DBD6"/>
      </a:accent1>
      <a:accent2>
        <a:srgbClr val="EC6961"/>
      </a:accent2>
      <a:accent3>
        <a:srgbClr val="DCD1E8"/>
      </a:accent3>
      <a:accent4>
        <a:srgbClr val="CCE3CE"/>
      </a:accent4>
      <a:accent5>
        <a:srgbClr val="5B9BD5"/>
      </a:accent5>
      <a:accent6>
        <a:srgbClr val="B2DBD6"/>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GBF Presentation" id="{A8978EE2-ECF1-3649-BC0E-D7FC0A2FD758}" vid="{312307A5-B6E6-1543-A784-860192237321}"/>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LL] GBF Presentation" id="{A8978EE2-ECF1-3649-BC0E-D7FC0A2FD758}" vid="{7C4B569D-3AF8-CC45-BE00-42542D36231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3397</TotalTime>
  <Words>929</Words>
  <Application>Microsoft Macintosh PowerPoint</Application>
  <PresentationFormat>Bildspel på skärmen (16:9)</PresentationFormat>
  <Paragraphs>99</Paragraphs>
  <Slides>23</Slides>
  <Notes>18</Notes>
  <HiddenSlides>1</HiddenSlides>
  <MMClips>3</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23</vt:i4>
      </vt:variant>
    </vt:vector>
  </HeadingPairs>
  <TitlesOfParts>
    <vt:vector size="31" baseType="lpstr">
      <vt:lpstr>Aptos</vt:lpstr>
      <vt:lpstr>Aptos Display</vt:lpstr>
      <vt:lpstr>Arial</vt:lpstr>
      <vt:lpstr>Calibri</vt:lpstr>
      <vt:lpstr>Century Gothic</vt:lpstr>
      <vt:lpstr>Systemtypsnitt normalt</vt:lpstr>
      <vt:lpstr>Office-tema</vt:lpstr>
      <vt:lpstr>Anpassad formgivning</vt:lpstr>
      <vt:lpstr>Glasbranschen</vt:lpstr>
      <vt:lpstr>Glas - möjligheternas och framtidens material</vt:lpstr>
      <vt:lpstr>PowerPoint-presentation</vt:lpstr>
      <vt:lpstr>PowerPoint-presentation</vt:lpstr>
      <vt:lpstr>PowerPoint-presentation</vt:lpstr>
      <vt:lpstr>PowerPoint-presentation</vt:lpstr>
      <vt:lpstr>Att arbeta i glasbranschen</vt:lpstr>
      <vt:lpstr>Serviceglasmästare</vt:lpstr>
      <vt:lpstr>Glas- och metallmontör</vt:lpstr>
      <vt:lpstr>Bilglasmontör</vt:lpstr>
      <vt:lpstr>Glashantverkare</vt:lpstr>
      <vt:lpstr>Konstinramare</vt:lpstr>
      <vt:lpstr>Att arbeta som glastekniker</vt:lpstr>
      <vt:lpstr>Att arbeta som glas- och metallmontör</vt:lpstr>
      <vt:lpstr>Att arbeta som bilglastekniker</vt:lpstr>
      <vt:lpstr>Karriär</vt:lpstr>
      <vt:lpstr>Grundutbildning i Glasmästeribranschen</vt:lpstr>
      <vt:lpstr>Utbildningar</vt:lpstr>
      <vt:lpstr>Bli en mästare</vt:lpstr>
      <vt:lpstr>Glasbranschens framtid</vt:lpstr>
      <vt:lpstr>Framtidens glas</vt:lpstr>
      <vt:lpstr>Glasets styrka</vt:lpstr>
      <vt:lpstr>Välkommen till glasbranschen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Glasbranschföreningen PowerPoint</dc:title>
  <dc:creator>sofia.wahlgren@gbf.se</dc:creator>
  <cp:lastModifiedBy>Sofia Wahlgren</cp:lastModifiedBy>
  <cp:revision>15</cp:revision>
  <dcterms:created xsi:type="dcterms:W3CDTF">2025-01-27T07:10:47Z</dcterms:created>
  <dcterms:modified xsi:type="dcterms:W3CDTF">2025-05-02T13:21:28Z</dcterms:modified>
</cp:coreProperties>
</file>