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1"/>
  </p:notesMasterIdLst>
  <p:sldIdLst>
    <p:sldId id="256" r:id="rId5"/>
    <p:sldId id="259" r:id="rId6"/>
    <p:sldId id="268" r:id="rId7"/>
    <p:sldId id="304" r:id="rId8"/>
    <p:sldId id="266" r:id="rId9"/>
    <p:sldId id="344" r:id="rId10"/>
    <p:sldId id="262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69" r:id="rId21"/>
    <p:sldId id="316" r:id="rId22"/>
    <p:sldId id="261" r:id="rId23"/>
    <p:sldId id="317" r:id="rId24"/>
    <p:sldId id="318" r:id="rId25"/>
    <p:sldId id="319" r:id="rId26"/>
    <p:sldId id="320" r:id="rId27"/>
    <p:sldId id="321" r:id="rId28"/>
    <p:sldId id="322" r:id="rId29"/>
    <p:sldId id="324" r:id="rId30"/>
    <p:sldId id="323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F64939CD-7BC8-49DF-80D1-90AD898327DC}">
          <p14:sldIdLst>
            <p14:sldId id="256"/>
            <p14:sldId id="259"/>
            <p14:sldId id="268"/>
            <p14:sldId id="304"/>
            <p14:sldId id="266"/>
            <p14:sldId id="344"/>
            <p14:sldId id="262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69"/>
            <p14:sldId id="316"/>
            <p14:sldId id="261"/>
            <p14:sldId id="317"/>
            <p14:sldId id="318"/>
            <p14:sldId id="319"/>
            <p14:sldId id="320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 autoAdjust="0"/>
    <p:restoredTop sz="94598"/>
  </p:normalViewPr>
  <p:slideViewPr>
    <p:cSldViewPr snapToGrid="0" showGuides="1">
      <p:cViewPr varScale="1">
        <p:scale>
          <a:sx n="152" d="100"/>
          <a:sy n="152" d="100"/>
        </p:scale>
        <p:origin x="588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Wahlgren" userId="4055ad88-9420-49df-8833-75dbdc9b9017" providerId="ADAL" clId="{9E459F34-80E7-4156-AD82-202F09AB814C}"/>
    <pc:docChg chg="delSld modSld delSection modSection">
      <pc:chgData name="Sofia Wahlgren" userId="4055ad88-9420-49df-8833-75dbdc9b9017" providerId="ADAL" clId="{9E459F34-80E7-4156-AD82-202F09AB814C}" dt="2026-03-16T08:53:17.690" v="11" actId="17851"/>
      <pc:docMkLst>
        <pc:docMk/>
      </pc:docMkLst>
      <pc:sldChg chg="modSp mod">
        <pc:chgData name="Sofia Wahlgren" userId="4055ad88-9420-49df-8833-75dbdc9b9017" providerId="ADAL" clId="{9E459F34-80E7-4156-AD82-202F09AB814C}" dt="2026-03-16T08:52:47.046" v="9" actId="20577"/>
        <pc:sldMkLst>
          <pc:docMk/>
          <pc:sldMk cId="4126387425" sldId="342"/>
        </pc:sldMkLst>
        <pc:spChg chg="mod">
          <ac:chgData name="Sofia Wahlgren" userId="4055ad88-9420-49df-8833-75dbdc9b9017" providerId="ADAL" clId="{9E459F34-80E7-4156-AD82-202F09AB814C}" dt="2026-03-16T08:52:47.046" v="9" actId="20577"/>
          <ac:spMkLst>
            <pc:docMk/>
            <pc:sldMk cId="4126387425" sldId="342"/>
            <ac:spMk id="3" creationId="{FAF4570F-4986-F50D-8953-F8AF1B98CC2D}"/>
          </ac:spMkLst>
        </pc:spChg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1309362837" sldId="349"/>
        </pc:sldMkLst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2470076559" sldId="350"/>
        </pc:sldMkLst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2132805417" sldId="352"/>
        </pc:sldMkLst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3224887180" sldId="353"/>
        </pc:sldMkLst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3981829576" sldId="354"/>
        </pc:sldMkLst>
      </pc:sldChg>
      <pc:sldMasterChg chg="delSldLayout">
        <pc:chgData name="Sofia Wahlgren" userId="4055ad88-9420-49df-8833-75dbdc9b9017" providerId="ADAL" clId="{9E459F34-80E7-4156-AD82-202F09AB814C}" dt="2026-03-16T08:53:13.441" v="10" actId="2696"/>
        <pc:sldMasterMkLst>
          <pc:docMk/>
          <pc:sldMasterMk cId="2514197147" sldId="2147483660"/>
        </pc:sldMasterMkLst>
        <pc:sldLayoutChg chg="del">
          <pc:chgData name="Sofia Wahlgren" userId="4055ad88-9420-49df-8833-75dbdc9b9017" providerId="ADAL" clId="{9E459F34-80E7-4156-AD82-202F09AB814C}" dt="2026-03-16T08:53:13.441" v="10" actId="2696"/>
          <pc:sldLayoutMkLst>
            <pc:docMk/>
            <pc:sldMasterMk cId="2514197147" sldId="2147483660"/>
            <pc:sldLayoutMk cId="310437058" sldId="214748372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1BD4-D4E1-E24B-A609-02EEB48FB994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9A5C3-798A-A24B-AE37-CBB5D5F8AA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88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6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E8FF9-BE0F-F32F-7F54-B6E6EA7A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4D9A3C2-0DC3-6EFB-5349-0A295AF1F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1DDE0F1-2DAB-9FA6-87D5-668A44483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5BD44E6-073E-FEEF-A256-BE186456A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7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59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6B876-07A2-3728-B4E7-E1E82C03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606EC3-5E70-DE3E-652E-522404127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5C5DF94-5024-D033-B43A-3C8082D58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76D8BA1-2F8D-1BDA-ECE2-88B04F4C8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81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5D0B8-B450-41C9-3FFD-02BD007F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08FDFE3-776D-4F87-E88C-06FDB2C8F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9F660B5-934C-A17A-6116-64D4D50D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72324D-67B4-56A9-20F6-E7C19AF2F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62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glasrut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B76670D-12A4-183E-7293-B0A7C0D10D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7" y="2855322"/>
            <a:ext cx="6815137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785C799-415E-043B-AA6D-3281417A9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D57BCDA-E5AA-5637-6216-A6D95E51CB6A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3798AD8-5117-352C-560A-2502E3068D66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F1F71AFC-D30C-87A7-20E7-076EF4A359AE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8A5F483-F9C3-9923-3DBA-A5C83949D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758A6786-4AE2-9D49-AA01-A9AC3CE73B8A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64443D8-209B-1D2A-F285-18061EEB3B74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B0CFBE5-A385-6E1B-B7F5-D8A5ECE10770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6EDBD7A-F3D8-DD33-74C6-943EB0C51B94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78ECFC4-F427-5B2F-6DA7-9CCE5647808E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60E70998-ACAB-BED2-435C-AFBB285E7BE9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8A8B94F2-C102-037A-6A6F-8AE4AA1A9579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C59C92A8-1992-C79A-6B63-8788B0890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21" name="Rektangel: rundade hörn 20">
              <a:extLst>
                <a:ext uri="{FF2B5EF4-FFF2-40B4-BE49-F238E27FC236}">
                  <a16:creationId xmlns:a16="http://schemas.microsoft.com/office/drawing/2014/main" id="{7707C0BD-D2CB-D935-701C-04EB132F5CF3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405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bly-konstgl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0F5B1575-268C-9974-0E4F-A5A98AD00E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555A34-C4ED-128D-1685-4B391714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7216EB68-94FE-0C32-2C62-F34A7CE2A1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3AE5D2D-E832-FB21-B68D-394FB2989725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8F77849A-1E03-32D3-438E-58F6921BA77A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E9010196-EAF3-48EC-DEA7-591FF0D8CF28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208288D-8CEF-7891-C129-254BDFE73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14BC12FA-332E-31A0-5692-E79F7D6F425D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E932E34C-0203-D588-C2E4-9800FFFFE600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01EA6B3E-4468-569D-2503-BA509DE893E5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1A826A7-597D-1F68-0ECF-6503AB4AFE72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B9FBBF5B-9BA1-7779-7CF3-0385BD69EDD7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67116B27-3E19-43F1-D117-105988E4E23C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91F56715-8EC2-B138-8E6D-F4EB0EE472E5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55825B93-1D4B-9BA6-70EA-AE03A29F0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BD2DD130-5DE8-D514-DC98-EF87A765986A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66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glasblåsa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BDF6FD0A-E1C6-02C9-42B3-B9CACF7877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784DCA-54CF-22C9-CCD9-4BE3F41B9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EEC7291B-90F4-FAEA-5E3F-F830515754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EF2D94B-56C6-883E-E68F-6F2C4A1417B4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7370E38-E480-3D0C-6415-AE8E4C821BC1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CAC549C-4B36-A66D-314B-E0A203416D1D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806B57B-63F0-E253-8090-5810F9AB1D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8122222-D6BF-DED1-1032-4C4A2EA98576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D9E8FCA-06EB-89FB-0135-943EA249CACD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2BE354FD-7C8A-CE11-7DF6-5551AE0CF277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7BDF105-37B2-6139-A642-9D7D5938517E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FD3A30E-D5F3-7005-4FDC-7FD902E486A1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5AFADAA7-90C7-5852-85B5-D8D5AE7DD675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27E07D5F-2F9A-F249-EFE5-EF252E69B02D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E970700-E7A1-53E4-7CB5-137D3CCF94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C8CA0B02-7275-39F1-1EE4-BDFCCCE9286C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326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kommunik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1D8A8096-F6DA-F587-A096-654310EE68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51A38-0673-04B3-AAF1-7EA2F966A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757E02C5-F747-866C-2F8D-79F9B637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0201F3D-8A05-FBC2-9CE8-9421A079B304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CCB2160-47D9-62D3-8C8D-5A3E91F7376E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11D193AF-0B22-4A24-F4C0-561843EF44F0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BCD7CE9-F0BC-5B4B-72EB-CD3271E87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96E4CEF-BE9E-27E9-CC9C-2FA45A99DCB4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7D94920C-240E-3427-96F4-F3FC6DBC0B87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D348834-224C-DECB-2DE3-E04823D483E3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F5A6244-4AC3-9882-BA1E-D32198680AC5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AD65909-2CBC-482F-463B-0E56DC820522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F15E73AA-8E3D-112C-46CD-5D18D8B540BB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09194A9C-D445-9E95-6F34-F36A9A624044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283894B-B2F2-2708-CD71-496A599469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E1258E39-C906-151C-0CB8-89C1C7746FA9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599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arbetsgiv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E1A83DCD-84D2-A888-D906-3F4BBDFC10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AFC966-D391-6C76-8D12-CED55AF28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479B3EA-B464-72AC-EE9F-8477141FF9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891628C-70A0-B6FA-715A-35B784DF3010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E360C21-B51C-0D1E-561A-92397198EC3F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437DB57D-922E-2D42-64DD-3716EC96AA8A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8411C07-E40C-9373-8350-55A3E0EE07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0D0D605-A14D-99AD-2500-D8C64A9398CA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24CBE14E-8BAB-E462-CEA5-A4B61BF830F6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66F5E133-F82A-6C8E-41C8-2414E320331A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764A24B9-740E-188D-ECAF-930A032EE5CB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69BDF550-2046-91D2-A91A-06D7C6DD22C1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15CFE1D-5ABB-BF73-3263-42D364F62B49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CAD524E-21C7-A91A-A647-7CA22516C572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E052DEB-A5EF-DD1D-F72F-96F3E32D1E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A9E55588-993D-8CB9-9065-7A29216CD30D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16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konstinramn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405BA08B-C0FB-75A7-2FCD-4A8BCD7F43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D77E0-A68B-2B4D-9441-73BD8D9CE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E22C670F-7252-6587-BA49-A758E7E69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8EF0B1E-7CC6-BC9E-D91A-509947117FE1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6D1F493-E3DA-01F7-BBD5-8F975741529B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3CBD4F9-2B3B-CCE1-758B-F1A9E5C328DC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4DFAE3F3-5D8B-61C9-4A19-D58EECE11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C61C994-1AB9-D480-C045-32C5F4F7FB26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D048946-0A90-77EE-6C47-A63C2F01879B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FCD673B-F197-B8E4-77B6-F5EEA5544540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238EA24-4308-8E35-C5CB-960BFC087C23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BA77EEE-F22D-6DE3-7F43-B182D0B65645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4E560BB9-43C7-DA17-8622-CB4D4C1812F1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B1AA4A93-681E-5D38-B7F9-64BCAC988A07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C75049B-5FAC-56F5-85B6-3197A9067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061B6323-0A58-5098-5363-633001D38D58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853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arbetsmiljö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32D0EB7E-0014-8905-0CED-111868768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C46C9B-B4FD-4942-6C34-18D2D06E6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701B9F7-57C6-4DF2-69E3-F4655A9D29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70D420B-3152-6857-9B35-A7BB4BDC1E40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95EB853-E1D1-A194-10AA-B46100FC1768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ECBF63EC-F65E-8C86-B4CB-CC1DA8EE11AB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A309306-8231-3FA2-507C-3CF93077EE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557ABA45-B8D0-CAAE-8601-13103938FD2D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D84AF504-F452-6D20-5DB5-5D7FFC88A3CD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F4DF2D3-8713-7AA5-375C-C989A949C624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554B2257-2126-E89E-39D1-CBFF62BFD094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8BD3963-BEA3-BE64-A308-1B19D2BC9946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4022E459-64BE-D329-AB89-56D5BF814D8D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412C82C-D4A1-0E2A-50D0-4BA561BA1304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567DB4E8-E2A6-70C5-AF69-62C8F319E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914F1959-B32E-9B30-7721-0CA63D1BAF64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964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arbetsmiljö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B81D2C6D-AA6F-AE1F-DC17-11A4BD1C36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AAE1D6-A28F-126D-8B0F-C7B1FA71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05DAF313-812E-0609-7858-12E3CFBE38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92EABE4-D938-55D4-AAA7-B0561E1A8952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6A9BFB30-C810-BA7F-163A-6B6FAC6FB2F2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17938A3-0B1D-2996-7CC3-5ECADD93DB95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5E135F2-F236-1946-2B80-AE0DBA4DA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540E727D-1454-2D1E-AC3A-CFDBB62014CD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BDE26B62-7B3F-0936-8CF2-2041F848AE23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D7353986-718E-8EC6-FD3F-FE9081F40D84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8EDD8A3-FB90-6451-884F-8B2038B97111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18FC3CB0-AE33-0221-243E-5B11C678918E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F619098-1BC5-810B-D16A-BB1BD41EEE7C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D6C2CCD-9038-C30C-DF86-B83934316A1A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A15670B-14DE-1F7C-9422-3E13C33EA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3CF80B1D-531A-D08B-87D0-EC8FC0665F55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059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avsnit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0FDF17B0-392B-4D9E-D7CD-98283FEDBE73}"/>
              </a:ext>
            </a:extLst>
          </p:cNvPr>
          <p:cNvSpPr/>
          <p:nvPr userDrawn="1"/>
        </p:nvSpPr>
        <p:spPr>
          <a:xfrm>
            <a:off x="0" y="1"/>
            <a:ext cx="8782051" cy="5143498"/>
          </a:xfrm>
          <a:custGeom>
            <a:avLst/>
            <a:gdLst>
              <a:gd name="connsiteX0" fmla="*/ 3588806 w 8782051"/>
              <a:gd name="connsiteY0" fmla="*/ 3375164 h 5143498"/>
              <a:gd name="connsiteX1" fmla="*/ 2543003 w 8782051"/>
              <a:gd name="connsiteY1" fmla="*/ 4406349 h 5143498"/>
              <a:gd name="connsiteX2" fmla="*/ 2671621 w 8782051"/>
              <a:gd name="connsiteY2" fmla="*/ 4536845 h 5143498"/>
              <a:gd name="connsiteX3" fmla="*/ 3244816 w 8782051"/>
              <a:gd name="connsiteY3" fmla="*/ 5118415 h 5143498"/>
              <a:gd name="connsiteX4" fmla="*/ 4290296 w 8782051"/>
              <a:gd name="connsiteY4" fmla="*/ 4086851 h 5143498"/>
              <a:gd name="connsiteX5" fmla="*/ 3212031 w 8782051"/>
              <a:gd name="connsiteY5" fmla="*/ 2339234 h 5143498"/>
              <a:gd name="connsiteX6" fmla="*/ 2936467 w 8782051"/>
              <a:gd name="connsiteY6" fmla="*/ 2610930 h 5143498"/>
              <a:gd name="connsiteX7" fmla="*/ 3164538 w 8782051"/>
              <a:gd name="connsiteY7" fmla="*/ 2842335 h 5143498"/>
              <a:gd name="connsiteX8" fmla="*/ 3238921 w 8782051"/>
              <a:gd name="connsiteY8" fmla="*/ 2917803 h 5143498"/>
              <a:gd name="connsiteX9" fmla="*/ 3514269 w 8782051"/>
              <a:gd name="connsiteY9" fmla="*/ 2646119 h 5143498"/>
              <a:gd name="connsiteX10" fmla="*/ 2146404 w 8782051"/>
              <a:gd name="connsiteY10" fmla="*/ 1257228 h 5143498"/>
              <a:gd name="connsiteX11" fmla="*/ 773432 w 8782051"/>
              <a:gd name="connsiteY11" fmla="*/ 2610930 h 5143498"/>
              <a:gd name="connsiteX12" fmla="*/ 2009125 w 8782051"/>
              <a:gd name="connsiteY12" fmla="*/ 3864673 h 5143498"/>
              <a:gd name="connsiteX13" fmla="*/ 2142318 w 8782051"/>
              <a:gd name="connsiteY13" fmla="*/ 3999812 h 5143498"/>
              <a:gd name="connsiteX14" fmla="*/ 3187758 w 8782051"/>
              <a:gd name="connsiteY14" fmla="*/ 2968285 h 5143498"/>
              <a:gd name="connsiteX15" fmla="*/ 2834612 w 8782051"/>
              <a:gd name="connsiteY15" fmla="*/ 2610006 h 5143498"/>
              <a:gd name="connsiteX16" fmla="*/ 3079859 w 8782051"/>
              <a:gd name="connsiteY16" fmla="*/ 2368349 h 5143498"/>
              <a:gd name="connsiteX17" fmla="*/ 3161490 w 8782051"/>
              <a:gd name="connsiteY17" fmla="*/ 2287913 h 5143498"/>
              <a:gd name="connsiteX18" fmla="*/ 4346557 w 8782051"/>
              <a:gd name="connsiteY18" fmla="*/ 1220634 h 5143498"/>
              <a:gd name="connsiteX19" fmla="*/ 3624537 w 8782051"/>
              <a:gd name="connsiteY19" fmla="*/ 1932518 h 5143498"/>
              <a:gd name="connsiteX20" fmla="*/ 4328190 w 8782051"/>
              <a:gd name="connsiteY20" fmla="*/ 2646119 h 5143498"/>
              <a:gd name="connsiteX21" fmla="*/ 3639973 w 8782051"/>
              <a:gd name="connsiteY21" fmla="*/ 3324713 h 5143498"/>
              <a:gd name="connsiteX22" fmla="*/ 3718430 w 8782051"/>
              <a:gd name="connsiteY22" fmla="*/ 3404316 h 5143498"/>
              <a:gd name="connsiteX23" fmla="*/ 4172161 w 8782051"/>
              <a:gd name="connsiteY23" fmla="*/ 3864673 h 5143498"/>
              <a:gd name="connsiteX24" fmla="*/ 4341420 w 8782051"/>
              <a:gd name="connsiteY24" fmla="*/ 4036406 h 5143498"/>
              <a:gd name="connsiteX25" fmla="*/ 5750461 w 8782051"/>
              <a:gd name="connsiteY25" fmla="*/ 2646119 h 5143498"/>
              <a:gd name="connsiteX26" fmla="*/ 5443965 w 8782051"/>
              <a:gd name="connsiteY26" fmla="*/ 138628 h 5143498"/>
              <a:gd name="connsiteX27" fmla="*/ 4758385 w 8782051"/>
              <a:gd name="connsiteY27" fmla="*/ 814584 h 5143498"/>
              <a:gd name="connsiteX28" fmla="*/ 6564383 w 8782051"/>
              <a:gd name="connsiteY28" fmla="*/ 2646119 h 5143498"/>
              <a:gd name="connsiteX29" fmla="*/ 4742092 w 8782051"/>
              <a:gd name="connsiteY29" fmla="*/ 4442931 h 5143498"/>
              <a:gd name="connsiteX30" fmla="*/ 4834654 w 8782051"/>
              <a:gd name="connsiteY30" fmla="*/ 4536845 h 5143498"/>
              <a:gd name="connsiteX31" fmla="*/ 5407852 w 8782051"/>
              <a:gd name="connsiteY31" fmla="*/ 5118415 h 5143498"/>
              <a:gd name="connsiteX32" fmla="*/ 7913503 w 8782051"/>
              <a:gd name="connsiteY32" fmla="*/ 2646119 h 5143498"/>
              <a:gd name="connsiteX33" fmla="*/ 3280929 w 8782051"/>
              <a:gd name="connsiteY33" fmla="*/ 138628 h 5143498"/>
              <a:gd name="connsiteX34" fmla="*/ 2558256 w 8782051"/>
              <a:gd name="connsiteY34" fmla="*/ 851156 h 5143498"/>
              <a:gd name="connsiteX35" fmla="*/ 3574089 w 8782051"/>
              <a:gd name="connsiteY35" fmla="*/ 1881355 h 5143498"/>
              <a:gd name="connsiteX36" fmla="*/ 3675463 w 8782051"/>
              <a:gd name="connsiteY36" fmla="*/ 1781463 h 5143498"/>
              <a:gd name="connsiteX37" fmla="*/ 4163366 w 8782051"/>
              <a:gd name="connsiteY37" fmla="*/ 1300703 h 5143498"/>
              <a:gd name="connsiteX38" fmla="*/ 4296355 w 8782051"/>
              <a:gd name="connsiteY38" fmla="*/ 1169662 h 5143498"/>
              <a:gd name="connsiteX39" fmla="*/ 1029528 w 8782051"/>
              <a:gd name="connsiteY39" fmla="*/ 0 h 5143498"/>
              <a:gd name="connsiteX40" fmla="*/ 1718968 w 8782051"/>
              <a:gd name="connsiteY40" fmla="*/ 0 h 5143498"/>
              <a:gd name="connsiteX41" fmla="*/ 2481214 w 8782051"/>
              <a:gd name="connsiteY41" fmla="*/ 773026 h 5143498"/>
              <a:gd name="connsiteX42" fmla="*/ 2658084 w 8782051"/>
              <a:gd name="connsiteY42" fmla="*/ 598744 h 5143498"/>
              <a:gd name="connsiteX43" fmla="*/ 3262600 w 8782051"/>
              <a:gd name="connsiteY43" fmla="*/ 3074 h 5143498"/>
              <a:gd name="connsiteX44" fmla="*/ 3265720 w 8782051"/>
              <a:gd name="connsiteY44" fmla="*/ 0 h 5143498"/>
              <a:gd name="connsiteX45" fmla="*/ 3955159 w 8782051"/>
              <a:gd name="connsiteY45" fmla="*/ 0 h 5143498"/>
              <a:gd name="connsiteX46" fmla="*/ 4708278 w 8782051"/>
              <a:gd name="connsiteY46" fmla="*/ 763766 h 5143498"/>
              <a:gd name="connsiteX47" fmla="*/ 4875753 w 8782051"/>
              <a:gd name="connsiteY47" fmla="*/ 598744 h 5143498"/>
              <a:gd name="connsiteX48" fmla="*/ 5480269 w 8782051"/>
              <a:gd name="connsiteY48" fmla="*/ 3074 h 5143498"/>
              <a:gd name="connsiteX49" fmla="*/ 5483389 w 8782051"/>
              <a:gd name="connsiteY49" fmla="*/ 0 h 5143498"/>
              <a:gd name="connsiteX50" fmla="*/ 6172828 w 8782051"/>
              <a:gd name="connsiteY50" fmla="*/ 0 h 5143498"/>
              <a:gd name="connsiteX51" fmla="*/ 8782051 w 8782051"/>
              <a:gd name="connsiteY51" fmla="*/ 2646119 h 5143498"/>
              <a:gd name="connsiteX52" fmla="*/ 6249259 w 8782051"/>
              <a:gd name="connsiteY52" fmla="*/ 5143498 h 5143498"/>
              <a:gd name="connsiteX53" fmla="*/ 5331809 w 8782051"/>
              <a:gd name="connsiteY53" fmla="*/ 5143498 h 5143498"/>
              <a:gd name="connsiteX54" fmla="*/ 4690966 w 8782051"/>
              <a:gd name="connsiteY54" fmla="*/ 4493342 h 5143498"/>
              <a:gd name="connsiteX55" fmla="*/ 4031590 w 8782051"/>
              <a:gd name="connsiteY55" fmla="*/ 5143498 h 5143498"/>
              <a:gd name="connsiteX56" fmla="*/ 3114140 w 8782051"/>
              <a:gd name="connsiteY56" fmla="*/ 5143498 h 5143498"/>
              <a:gd name="connsiteX57" fmla="*/ 2464167 w 8782051"/>
              <a:gd name="connsiteY57" fmla="*/ 4484079 h 5143498"/>
              <a:gd name="connsiteX58" fmla="*/ 1795398 w 8782051"/>
              <a:gd name="connsiteY58" fmla="*/ 5143498 h 5143498"/>
              <a:gd name="connsiteX59" fmla="*/ 877948 w 8782051"/>
              <a:gd name="connsiteY59" fmla="*/ 5143498 h 5143498"/>
              <a:gd name="connsiteX60" fmla="*/ 0 w 8782051"/>
              <a:gd name="connsiteY60" fmla="*/ 4252790 h 5143498"/>
              <a:gd name="connsiteX61" fmla="*/ 0 w 8782051"/>
              <a:gd name="connsiteY61" fmla="*/ 4095058 h 5143498"/>
              <a:gd name="connsiteX62" fmla="*/ 3418 w 8782051"/>
              <a:gd name="connsiteY62" fmla="*/ 4098525 h 5143498"/>
              <a:gd name="connsiteX63" fmla="*/ 1008624 w 8782051"/>
              <a:gd name="connsiteY63" fmla="*/ 5118415 h 5143498"/>
              <a:gd name="connsiteX64" fmla="*/ 2063497 w 8782051"/>
              <a:gd name="connsiteY64" fmla="*/ 4077585 h 5143498"/>
              <a:gd name="connsiteX65" fmla="*/ 616943 w 8782051"/>
              <a:gd name="connsiteY65" fmla="*/ 2610006 h 5143498"/>
              <a:gd name="connsiteX66" fmla="*/ 1945698 w 8782051"/>
              <a:gd name="connsiteY66" fmla="*/ 1300703 h 5143498"/>
              <a:gd name="connsiteX67" fmla="*/ 2069284 w 8782051"/>
              <a:gd name="connsiteY67" fmla="*/ 1178922 h 5143498"/>
              <a:gd name="connsiteX68" fmla="*/ 1044737 w 8782051"/>
              <a:gd name="connsiteY68" fmla="*/ 138628 h 5143498"/>
              <a:gd name="connsiteX69" fmla="*/ 0 w 8782051"/>
              <a:gd name="connsiteY69" fmla="*/ 1168701 h 5143498"/>
              <a:gd name="connsiteX70" fmla="*/ 0 w 8782051"/>
              <a:gd name="connsiteY70" fmla="*/ 1014459 h 5143498"/>
              <a:gd name="connsiteX71" fmla="*/ 48700 w 8782051"/>
              <a:gd name="connsiteY71" fmla="*/ 966472 h 5143498"/>
              <a:gd name="connsiteX72" fmla="*/ 1008412 w 8782051"/>
              <a:gd name="connsiteY72" fmla="*/ 2080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782051" h="5143498">
                <a:moveTo>
                  <a:pt x="3588806" y="3375164"/>
                </a:moveTo>
                <a:lnTo>
                  <a:pt x="2543003" y="4406349"/>
                </a:lnTo>
                <a:lnTo>
                  <a:pt x="2671621" y="4536845"/>
                </a:lnTo>
                <a:cubicBezTo>
                  <a:pt x="3003470" y="4873544"/>
                  <a:pt x="3244816" y="5118415"/>
                  <a:pt x="3244816" y="5118415"/>
                </a:cubicBezTo>
                <a:lnTo>
                  <a:pt x="4290296" y="4086851"/>
                </a:lnTo>
                <a:close/>
                <a:moveTo>
                  <a:pt x="3212031" y="2339234"/>
                </a:moveTo>
                <a:lnTo>
                  <a:pt x="2936467" y="2610930"/>
                </a:lnTo>
                <a:cubicBezTo>
                  <a:pt x="2936467" y="2610930"/>
                  <a:pt x="3023352" y="2699085"/>
                  <a:pt x="3164538" y="2842335"/>
                </a:cubicBezTo>
                <a:lnTo>
                  <a:pt x="3238921" y="2917803"/>
                </a:lnTo>
                <a:lnTo>
                  <a:pt x="3514269" y="2646119"/>
                </a:lnTo>
                <a:close/>
                <a:moveTo>
                  <a:pt x="2146404" y="1257228"/>
                </a:moveTo>
                <a:lnTo>
                  <a:pt x="773432" y="2610930"/>
                </a:lnTo>
                <a:cubicBezTo>
                  <a:pt x="773432" y="2610930"/>
                  <a:pt x="1391279" y="3237803"/>
                  <a:pt x="2009125" y="3864673"/>
                </a:cubicBezTo>
                <a:lnTo>
                  <a:pt x="2142318" y="3999812"/>
                </a:lnTo>
                <a:lnTo>
                  <a:pt x="3187758" y="2968285"/>
                </a:lnTo>
                <a:lnTo>
                  <a:pt x="2834612" y="2610006"/>
                </a:lnTo>
                <a:cubicBezTo>
                  <a:pt x="2834612" y="2610006"/>
                  <a:pt x="2928039" y="2517947"/>
                  <a:pt x="3079859" y="2368349"/>
                </a:cubicBezTo>
                <a:lnTo>
                  <a:pt x="3161490" y="2287913"/>
                </a:lnTo>
                <a:close/>
                <a:moveTo>
                  <a:pt x="4346557" y="1220634"/>
                </a:moveTo>
                <a:lnTo>
                  <a:pt x="3624537" y="1932518"/>
                </a:lnTo>
                <a:lnTo>
                  <a:pt x="4328190" y="2646119"/>
                </a:lnTo>
                <a:lnTo>
                  <a:pt x="3639973" y="3324713"/>
                </a:lnTo>
                <a:lnTo>
                  <a:pt x="3718430" y="3404316"/>
                </a:lnTo>
                <a:cubicBezTo>
                  <a:pt x="3863236" y="3551240"/>
                  <a:pt x="4017697" y="3707956"/>
                  <a:pt x="4172161" y="3864673"/>
                </a:cubicBezTo>
                <a:lnTo>
                  <a:pt x="4341420" y="4036406"/>
                </a:lnTo>
                <a:lnTo>
                  <a:pt x="5750461" y="2646119"/>
                </a:lnTo>
                <a:close/>
                <a:moveTo>
                  <a:pt x="5443965" y="138628"/>
                </a:moveTo>
                <a:lnTo>
                  <a:pt x="4758385" y="814584"/>
                </a:lnTo>
                <a:lnTo>
                  <a:pt x="6564383" y="2646119"/>
                </a:lnTo>
                <a:lnTo>
                  <a:pt x="4742092" y="4442931"/>
                </a:lnTo>
                <a:lnTo>
                  <a:pt x="4834654" y="4536845"/>
                </a:lnTo>
                <a:cubicBezTo>
                  <a:pt x="5166506" y="4873544"/>
                  <a:pt x="5407852" y="5118415"/>
                  <a:pt x="5407852" y="5118415"/>
                </a:cubicBezTo>
                <a:lnTo>
                  <a:pt x="7913503" y="2646119"/>
                </a:lnTo>
                <a:close/>
                <a:moveTo>
                  <a:pt x="3280929" y="138628"/>
                </a:moveTo>
                <a:lnTo>
                  <a:pt x="2558256" y="851156"/>
                </a:lnTo>
                <a:lnTo>
                  <a:pt x="3574089" y="1881355"/>
                </a:lnTo>
                <a:lnTo>
                  <a:pt x="3675463" y="1781463"/>
                </a:lnTo>
                <a:cubicBezTo>
                  <a:pt x="3831175" y="1628031"/>
                  <a:pt x="3997272" y="1464365"/>
                  <a:pt x="4163366" y="1300703"/>
                </a:cubicBezTo>
                <a:lnTo>
                  <a:pt x="4296355" y="1169662"/>
                </a:lnTo>
                <a:close/>
                <a:moveTo>
                  <a:pt x="1029528" y="0"/>
                </a:moveTo>
                <a:lnTo>
                  <a:pt x="1718968" y="0"/>
                </a:lnTo>
                <a:lnTo>
                  <a:pt x="2481214" y="773026"/>
                </a:lnTo>
                <a:lnTo>
                  <a:pt x="2658084" y="598744"/>
                </a:lnTo>
                <a:cubicBezTo>
                  <a:pt x="2970322" y="291077"/>
                  <a:pt x="3208048" y="56829"/>
                  <a:pt x="3262600" y="3074"/>
                </a:cubicBezTo>
                <a:lnTo>
                  <a:pt x="3265720" y="0"/>
                </a:lnTo>
                <a:lnTo>
                  <a:pt x="3955159" y="0"/>
                </a:lnTo>
                <a:lnTo>
                  <a:pt x="4708278" y="763766"/>
                </a:lnTo>
                <a:lnTo>
                  <a:pt x="4875753" y="598744"/>
                </a:lnTo>
                <a:cubicBezTo>
                  <a:pt x="5187991" y="291077"/>
                  <a:pt x="5425716" y="56829"/>
                  <a:pt x="5480269" y="3074"/>
                </a:cubicBezTo>
                <a:lnTo>
                  <a:pt x="5483389" y="0"/>
                </a:lnTo>
                <a:lnTo>
                  <a:pt x="6172828" y="0"/>
                </a:lnTo>
                <a:lnTo>
                  <a:pt x="8782051" y="2646119"/>
                </a:lnTo>
                <a:lnTo>
                  <a:pt x="6249259" y="5143498"/>
                </a:lnTo>
                <a:lnTo>
                  <a:pt x="5331809" y="5143498"/>
                </a:lnTo>
                <a:lnTo>
                  <a:pt x="4690966" y="4493342"/>
                </a:lnTo>
                <a:lnTo>
                  <a:pt x="4031590" y="5143498"/>
                </a:lnTo>
                <a:lnTo>
                  <a:pt x="3114140" y="5143498"/>
                </a:lnTo>
                <a:lnTo>
                  <a:pt x="2464167" y="4484079"/>
                </a:lnTo>
                <a:lnTo>
                  <a:pt x="1795398" y="5143498"/>
                </a:lnTo>
                <a:lnTo>
                  <a:pt x="877948" y="5143498"/>
                </a:lnTo>
                <a:lnTo>
                  <a:pt x="0" y="4252790"/>
                </a:lnTo>
                <a:lnTo>
                  <a:pt x="0" y="4095058"/>
                </a:lnTo>
                <a:lnTo>
                  <a:pt x="3418" y="4098525"/>
                </a:lnTo>
                <a:cubicBezTo>
                  <a:pt x="535586" y="4638467"/>
                  <a:pt x="1008624" y="5118415"/>
                  <a:pt x="1008624" y="5118415"/>
                </a:cubicBezTo>
                <a:lnTo>
                  <a:pt x="2063497" y="4077585"/>
                </a:lnTo>
                <a:lnTo>
                  <a:pt x="616943" y="2610006"/>
                </a:lnTo>
                <a:cubicBezTo>
                  <a:pt x="616943" y="2610006"/>
                  <a:pt x="1281319" y="1955356"/>
                  <a:pt x="1945698" y="1300703"/>
                </a:cubicBezTo>
                <a:lnTo>
                  <a:pt x="2069284" y="1178922"/>
                </a:lnTo>
                <a:lnTo>
                  <a:pt x="1044737" y="138628"/>
                </a:lnTo>
                <a:lnTo>
                  <a:pt x="0" y="1168701"/>
                </a:lnTo>
                <a:lnTo>
                  <a:pt x="0" y="1014459"/>
                </a:lnTo>
                <a:lnTo>
                  <a:pt x="48700" y="966472"/>
                </a:lnTo>
                <a:cubicBezTo>
                  <a:pt x="502040" y="519768"/>
                  <a:pt x="898926" y="128691"/>
                  <a:pt x="1008412" y="20808"/>
                </a:cubicBezTo>
                <a:close/>
              </a:path>
            </a:pathLst>
          </a:custGeom>
          <a:solidFill>
            <a:srgbClr val="006A7B"/>
          </a:solidFill>
          <a:ln w="2002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974" y="942681"/>
            <a:ext cx="7395951" cy="1790700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7341C54-E093-7BE8-53BF-D08A1A2BE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352" y="4667086"/>
            <a:ext cx="1266091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38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E5AAA-2E0F-01B2-F233-C4D564D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AEEFA9-C054-BA31-18BD-34F11D69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E0FDB0-F733-8898-CAA0-F9A7B1DF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1A82F3-BD6C-BDA9-7885-6B586CB6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B401B62-DC0F-600E-A42E-DF9786BF28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8" y="1171575"/>
            <a:ext cx="8193881" cy="3329231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85386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2F2E2A4-0773-C5EC-9C6B-71B57155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AB60EB-F6F9-1082-C918-8DA04EE646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05E1C9-BF84-D8AC-58AE-B2D69011A9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57F787-EDDF-1D8B-1191-C11BF8C0AF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4E87A191-795A-3C6B-790A-E310E37D0E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1171575"/>
            <a:ext cx="4044950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EC046375-BF0B-9E0A-5E35-5F3D180A36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25975" y="1171575"/>
            <a:ext cx="4046538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043335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glasrut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B780B300-6868-0949-CDB2-EF4BC7CF4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A34F28-DFBD-9D7C-C85F-EE128D831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73BC6C9-6A7B-DDAD-D70F-A3126208FE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5E2F84BB-1F74-271B-1B53-658242BB886D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69A52FC-76D7-12B7-A399-16F25CD618E6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B3A758EB-6AB1-68AE-7FB3-4778D3C69228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3D61659-ABE5-D405-111C-E3FF3569A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280F58F-2F53-53B4-FA16-2F84AFE8F31E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7A3224D-4E27-C4FD-A620-07FF01F97A17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9B9226E-4573-CE53-4B06-EDA01C5FD33C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8ECA503-54BC-52B8-DA81-624AE54768A3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0AAF8C5E-A9F1-58B8-9B97-27409A6F17A1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3FED53FD-497E-EB9B-F80E-9054AB676959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8DF675C-991D-A1E9-6716-ABA5CAEBD2B7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0E0B39C0-ECB9-E258-9E17-3FA171513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5391CD85-4BF0-AF8C-57CD-A3DE20330182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16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2F2E2A4-0773-C5EC-9C6B-71B57155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5DD554C-556F-4763-C1EF-002EE458E4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DB7EF04-3963-A3F5-E401-6E7ADCD77B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30C74BF-2BFE-B389-CBF4-BDE8C706A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711E7F7-1611-E00E-555B-004227CA94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1488" y="1171575"/>
            <a:ext cx="2660650" cy="33274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144A2033-9BA2-1942-AC35-C349C5DE8A0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40631" y="1171575"/>
            <a:ext cx="2661694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349DFF7-593F-26C4-3A9B-EE415DACCB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0818" y="1171575"/>
            <a:ext cx="2661694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924353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171575"/>
            <a:ext cx="4733128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0275" y="485775"/>
            <a:ext cx="2660650" cy="40132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E4254E-3322-4CAD-2BC8-EAB574735A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35ADD1-9567-AA74-808E-2B00908CA0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31D62-A437-4E1E-CC55-ADC7E11A71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09E1A037-036F-4349-A507-4E9865C7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5775"/>
            <a:ext cx="4738688" cy="5778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7166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632" y="485775"/>
            <a:ext cx="2653506" cy="40132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B0ACF-E634-A53E-890E-F413CB9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8" y="485775"/>
            <a:ext cx="4733130" cy="57785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C4E1D5-C4FF-BC5D-B0BB-DC39A0C70F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678DABE-D688-F639-0D7F-58E71B5E8F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A3E2A5-100B-8FD5-8094-5EBD43EE32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520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2138" cy="51435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B0ACF-E634-A53E-890E-F413CB9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7" y="485775"/>
            <a:ext cx="4733131" cy="57785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D38460-F1A1-3E46-3FCA-7C7F7C75CA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4110A2-726B-4ACF-3B15-3B8F70F295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D29A39-22C3-8E20-34EA-810610ABF0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651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E5AAA-2E0F-01B2-F233-C4D564D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AEEFA9-C054-BA31-18BD-34F11D69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E0FDB0-F733-8898-CAA0-F9A7B1DF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1A82F3-BD6C-BDA9-7885-6B586CB6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1">
            <a:extLst>
              <a:ext uri="{FF2B5EF4-FFF2-40B4-BE49-F238E27FC236}">
                <a16:creationId xmlns:a16="http://schemas.microsoft.com/office/drawing/2014/main" id="{C608EFE0-512F-341A-7B5B-4CFEE403D1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8" y="1171575"/>
            <a:ext cx="8193881" cy="33292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93919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2F2E2A4-0773-C5EC-9C6B-71B57155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AB60EB-F6F9-1082-C918-8DA04EE646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05E1C9-BF84-D8AC-58AE-B2D69011A9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57F787-EDDF-1D8B-1191-C11BF8C0AF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11">
            <a:extLst>
              <a:ext uri="{FF2B5EF4-FFF2-40B4-BE49-F238E27FC236}">
                <a16:creationId xmlns:a16="http://schemas.microsoft.com/office/drawing/2014/main" id="{05969E4C-A117-A951-2B2C-63B24657A4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1171575"/>
            <a:ext cx="4044950" cy="3327400"/>
          </a:xfrm>
        </p:spPr>
        <p:txBody>
          <a:bodyPr/>
          <a:lstStyle>
            <a:lvl5pPr marL="13716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11">
            <a:extLst>
              <a:ext uri="{FF2B5EF4-FFF2-40B4-BE49-F238E27FC236}">
                <a16:creationId xmlns:a16="http://schemas.microsoft.com/office/drawing/2014/main" id="{936E49D4-F86D-693C-CF7C-58218C0425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25975" y="1171575"/>
            <a:ext cx="4046538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315289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5DD554C-556F-4763-C1EF-002EE458E4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DB7EF04-3963-A3F5-E401-6E7ADCD77B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30C74BF-2BFE-B389-CBF4-BDE8C706A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11">
            <a:extLst>
              <a:ext uri="{FF2B5EF4-FFF2-40B4-BE49-F238E27FC236}">
                <a16:creationId xmlns:a16="http://schemas.microsoft.com/office/drawing/2014/main" id="{3354FEEB-35DC-E5D7-A56D-4457286425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1488" y="1171575"/>
            <a:ext cx="2660650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11">
            <a:extLst>
              <a:ext uri="{FF2B5EF4-FFF2-40B4-BE49-F238E27FC236}">
                <a16:creationId xmlns:a16="http://schemas.microsoft.com/office/drawing/2014/main" id="{197460E5-30C4-4895-1810-1C20B189897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40631" y="1171575"/>
            <a:ext cx="2661694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5B1FC62-815B-1594-5FEA-C8EA2E94282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0818" y="1171575"/>
            <a:ext cx="2661694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9CFAA8-0E21-85A8-28D8-347E85E7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58666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0275" y="485775"/>
            <a:ext cx="2660650" cy="40132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E4254E-3322-4CAD-2BC8-EAB574735A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35ADD1-9567-AA74-808E-2B00908CA0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31D62-A437-4E1E-CC55-ADC7E11A71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3DFE7F-4622-74B0-A510-DF7086B07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171575"/>
            <a:ext cx="4733128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DE97273-1C1A-AF2B-6807-1FADB289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5775"/>
            <a:ext cx="4733128" cy="5778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6151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632" y="485775"/>
            <a:ext cx="2653506" cy="40132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B0ACF-E634-A53E-890E-F413CB9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7" y="485775"/>
            <a:ext cx="4733131" cy="57785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C4E1D5-C4FF-BC5D-B0BB-DC39A0C70F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678DABE-D688-F639-0D7F-58E71B5E8F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A3E2A5-100B-8FD5-8094-5EBD43EE32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661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och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2138" cy="51435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B0ACF-E634-A53E-890E-F413CB9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8" y="485775"/>
            <a:ext cx="4733131" cy="57785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D38460-F1A1-3E46-3FCA-7C7F7C75CA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4110A2-726B-4ACF-3B15-3B8F70F295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D29A39-22C3-8E20-34EA-810610ABF0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458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bild - glasruto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4">
            <a:extLst>
              <a:ext uri="{FF2B5EF4-FFF2-40B4-BE49-F238E27FC236}">
                <a16:creationId xmlns:a16="http://schemas.microsoft.com/office/drawing/2014/main" id="{6E6425A1-FC0E-F1A2-4D30-0D4B98BFA1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1DC604-0DE8-075F-9346-C21F4391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B7ADD36-2DA3-BA3A-C341-A55173FD5F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1DB5E69-BB2C-E646-6B29-1BADB42A4061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0CBC53D-2191-6125-1A93-1EF3CB0003E7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D3EE15EF-0D99-C420-2823-2EB9DF0677F2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33553328-77B8-93BE-13C9-5A129A5A8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6CFBF1D-86E3-DA14-9E6B-0E6D61F27906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714D35D8-B095-515C-5564-BC56C38CA666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6C0D5450-1349-E3F4-B48A-47804B2AC322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11C57CC-6F99-6EE6-47DD-09481A9A8E2E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37A0FD4-DE15-151D-EE86-0E5FEBA7B33B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CE1E1B20-8B5C-D618-0589-3EFBE9957256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AA246571-9A96-D610-6F37-7D2E6CC72442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1E55F04-3D6D-B5FE-6315-02DC80E214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576A145A-E2D6-079A-9457-646E51A42D47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857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2026-03-30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F53E83A-7508-BAB4-5925-AFAC1996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90066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58" y="409686"/>
            <a:ext cx="8343410" cy="687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8" y="1125173"/>
            <a:ext cx="4015164" cy="3475924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7C4A6F-1958-9D90-A406-5056E064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6763" y="4695367"/>
            <a:ext cx="10160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F7DE148-217C-254C-BC1C-F612F9E48455}" type="datetimeFigureOut">
              <a:rPr lang="sv-SE" smtClean="0"/>
              <a:pPr/>
              <a:t>2026-03-30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97480-7C39-FF75-051A-F45F85BB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418" y="46953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E673CA-CC86-5739-14E2-BBD81BA3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784" y="4695367"/>
            <a:ext cx="4336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ED6E57A-F533-57EA-6637-D9DEDDA2CB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243" y="1125173"/>
            <a:ext cx="4149725" cy="344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47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(vanlig si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7EECE7-7DEF-43EE-A1C3-FE928AD3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Quitador Sans Pro" panose="020B05040305030C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11641B-0DB5-4859-90B6-8B5978AB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95925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58" y="409686"/>
            <a:ext cx="3917398" cy="687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8" y="1247955"/>
            <a:ext cx="3917398" cy="335314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7C4A6F-1958-9D90-A406-5056E064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6763" y="4695367"/>
            <a:ext cx="10160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F7DE148-217C-254C-BC1C-F612F9E48455}" type="datetimeFigureOut">
              <a:rPr lang="sv-SE" smtClean="0"/>
              <a:pPr/>
              <a:t>2026-03-30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97480-7C39-FF75-051A-F45F85BB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418" y="46953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E673CA-CC86-5739-14E2-BBD81BA3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784" y="4695367"/>
            <a:ext cx="4336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3C3D899D-2F47-6E9B-6826-0C88E7A8D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409575"/>
            <a:ext cx="4168775" cy="39179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25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bg>
      <p:bgPr>
        <a:solidFill>
          <a:schemeClr val="accent4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7C4A6F-1958-9D90-A406-5056E064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6763" y="4695367"/>
            <a:ext cx="10160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F7DE148-217C-254C-BC1C-F612F9E48455}" type="datetimeFigureOut">
              <a:rPr lang="sv-SE" smtClean="0"/>
              <a:pPr/>
              <a:t>2026-03-30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97480-7C39-FF75-051A-F45F85BB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418" y="46953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E673CA-CC86-5739-14E2-BBD81BA3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784" y="4695367"/>
            <a:ext cx="4336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A33F72-ED89-F2B4-EBC5-FD284CC2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904" y="409575"/>
            <a:ext cx="4617228" cy="687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65701E-E477-ABDB-F07F-AF79CE45E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03" y="1247844"/>
            <a:ext cx="4617229" cy="3079681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F3D501D-21FF-110A-14EC-A55372E08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588" y="409575"/>
            <a:ext cx="3098811" cy="39179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47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bg>
      <p:bgPr>
        <a:solidFill>
          <a:schemeClr val="accent3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58" y="409686"/>
            <a:ext cx="8343410" cy="687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7" y="1125173"/>
            <a:ext cx="8343411" cy="3475924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7C4A6F-1958-9D90-A406-5056E064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6763" y="4695367"/>
            <a:ext cx="10160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F7DE148-217C-254C-BC1C-F612F9E48455}" type="datetimeFigureOut">
              <a:rPr lang="sv-SE" smtClean="0"/>
              <a:pPr/>
              <a:t>2026-03-30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97480-7C39-FF75-051A-F45F85BB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418" y="46953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E673CA-CC86-5739-14E2-BBD81BA3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784" y="4695367"/>
            <a:ext cx="4336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00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fasad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9BEE990B-9397-9D92-EC9C-092C0AC273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C856FA-8283-45F2-A88D-A5F5C8A89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0C0D94DD-F7C0-300F-39CF-28FD1C961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0405F02-A758-1CA8-12E5-E8B83661686E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73854C7-6679-5EFF-F4D0-F7B90141A827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C33258A7-884E-286B-38EB-E7E0CC56CB2A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B381E25-3113-6C83-A495-A5B86FFB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A95B2555-9BA9-AEE5-EEF2-D1FA17F9C2EE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CF42DED3-DE5E-6220-2D25-03DE0DBBCE48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822DE49E-6A5D-2A6F-E583-A5A69BAE9D77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DDF1BCF-04C5-BA85-9B62-7D7A3F0B00FE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0C5F4B71-396A-6322-33F6-28AF35D2F5DC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59438046-A7C0-DFBB-02E7-4DBC8464683F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A4ABECA-D007-75D7-677F-A5461A4D2EBE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D8495605-BF7F-FC13-1E86-81A6B891A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B87F3399-4C6A-70B1-AB8D-EB2DB2834B08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4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fasad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5F8CCAB9-94D9-18A2-5D76-433DE95BCD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8A9EC3-DDF3-A1AD-C7C8-604BE47EA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62391548-CC7B-380D-90B5-D61651E3C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48A9345-5D29-D708-125D-37D0F73056B1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3F70E86-06D0-5F05-35DE-3ED21E565E9F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BEB112E-91AC-C71D-34BD-75CB9E4944F0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D11C5F02-D9DB-10E5-6E03-DD1F38ED3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36232175-BF29-01F8-0D47-71D681A2D9EA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5DAC9A43-E4B9-1392-40DA-323C6B1DB290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50F5E957-C4D6-AF90-CCCC-629685A22BF5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565E76C-E1AB-13F4-310F-8E29F1B6CBF9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4743B9A-ED02-0D3F-FCEE-CECADD76CD21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EF0909DD-FA29-A4E9-40EA-BE4F9A1987A2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9CCDB169-00DB-9986-81C3-1E19A431AC2A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233EA402-5EEA-DB6B-35DD-BC1ED6EAC4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E67E99A0-8738-A308-A7BF-59CCEAF2553D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9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fasad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74944870-273A-31CC-EEB3-BDB755E51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25771-BC6D-8359-83A9-84A269EB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6A4B6C31-3C58-4D16-F489-47C1EAD2D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F421E33-9928-0942-12DB-F48F64A8EC5A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1CF6E4F-FC16-4966-4002-96821B6DD569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FA7D8AEE-E004-4AD2-79F6-E55B09D06C5E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61D4D82-1697-1C6F-AD57-6DF5A52DBF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1B5BD126-9BD3-F59B-E94F-7C631BAF37D8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7A3F620F-DD90-14E7-C8DA-6190CA5016E3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19A7AB9-DE2D-BB6F-3D7B-981BE28AB083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2BC7B1F-AD57-9003-98C2-1B8DB29D8061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5C65A2A7-0110-A89E-6B39-E4E25CEE96B3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0209E133-21F4-1295-6499-05DF89385FA5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B7C4CD33-24CB-B52D-6ADD-E01576ABC805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9E32556-8158-549E-FA11-79E89E3F9C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100D3E35-1B3D-8EC6-611F-ACAC3C122D25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42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bilglas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60B196A9-FB7F-2888-A9DE-5A5F3E1FAB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4825CE-5FCA-505B-08BB-AA7DF9484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9097AB95-8CC1-3E70-36B6-F68389060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A008BC55-2C33-3867-8DD8-3F56ADC4EA5F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E48975B-D3FD-2FA9-FE43-16973AA4E591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12C396E-8819-209E-F618-D5725A02284D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91E885E-364B-87E6-F8E7-174431BEA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B3A96F37-EC81-47A4-B524-C86FDC5E892C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37CC035-3865-5EA5-567F-5616CA1BD755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2395BD6-70DE-658D-6B73-A3F7CCC72C6C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AAE68D6-7CF6-68DF-A72C-1014864C4859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11A5761-05B7-2CD8-F7C1-0666BF59DEBB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C185998-0A67-AE88-759A-025BA2C0F65F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4E4EABC-154C-178E-DA07-56E7DBCE6DE1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43C9DAFD-A409-C0DF-B2EB-5D50BE26A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A6A04CF8-F898-6730-E4A1-E9C3E337CC16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76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bilgla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EADD9DD9-6016-A721-06F4-14213D67DB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8C20BF-05AE-DA42-5744-C9B41DBC3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1E498415-A95F-EF80-6CE5-2FDD2D4ABD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ED237BF-397D-7FCC-9E16-05517C672DE9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37EB536C-F151-AD7E-2012-B4D1BA39DD15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5ADC6F92-AB33-77CB-A04C-B76EC69E43B2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808BA2F-095D-10A9-31D7-CFD5A7544D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2709F5C-7DF9-3E7E-298A-FAD7C1DAF17E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84D8DCC8-0B6D-5796-F5D9-1DE8F8DBEC36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8BA9A65-AB00-7205-0D71-26D61419DBF4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A1620D5-BF29-7625-2B0A-EC250E986686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7BA35D71-4847-42AF-F6CE-16B784E93420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FA4F273-955D-0C01-9FA7-1F01DE5F4DB8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E84545E2-0C82-DC91-6CF5-EA2A17F38567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7067789-2C63-E062-686D-3440ECE011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351D00E3-6FDB-B0A9-80DB-E47B6EED680F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51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glasmäst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8D19A0B3-3F22-08A5-038A-CB5C567D1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3AD35C-9459-5795-6C79-3C1F53E23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4A16849-F42B-5DCD-796D-BF0B76FD6C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846FCE4-BC31-DB37-76B1-97BD821977F5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97BDDEC-BE8B-4D8D-24B5-06ED146891B1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F6424F00-E727-2D07-4A99-4A1F9AB8AD57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7D2978D-F211-A674-DC2F-56CC95FAF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E0ED3F9-4A8C-D1D1-B9CA-7D5CDBFE9B32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0539D5A3-97E1-F492-1AB0-F7094501C442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5D9C64C2-6E39-365B-9161-E9BF99382CC3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5D133D8-3964-B224-7BA3-94F1282E871E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DED4F49-75AD-11B1-92AB-BD79B2AE73C4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19024A6D-1A38-CC07-48A2-B41E6A8948AC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F65213D-6A00-DBC1-EE92-4E1273F739C7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AD18FF71-1B89-D79C-7D66-333005073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D862B842-ADFB-555D-8EB1-8ECE36984966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74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485775"/>
            <a:ext cx="8193881" cy="577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171575"/>
            <a:ext cx="8193880" cy="33292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7712" y="4650123"/>
            <a:ext cx="1016021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8125" y="4650123"/>
            <a:ext cx="1764392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5975" y="4650123"/>
            <a:ext cx="433634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innehåll 3">
            <a:extLst>
              <a:ext uri="{FF2B5EF4-FFF2-40B4-BE49-F238E27FC236}">
                <a16:creationId xmlns:a16="http://schemas.microsoft.com/office/drawing/2014/main" id="{7CF192D0-CF3E-E265-1FE4-E9073CB20531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499352" y="4667086"/>
            <a:ext cx="1266091" cy="240233"/>
          </a:xfrm>
          <a:prstGeom prst="rect">
            <a:avLst/>
          </a:prstGeom>
        </p:spPr>
      </p:pic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45EFDD0F-E890-977F-EED1-887C16901460}"/>
              </a:ext>
            </a:extLst>
          </p:cNvPr>
          <p:cNvSpPr/>
          <p:nvPr/>
        </p:nvSpPr>
        <p:spPr>
          <a:xfrm>
            <a:off x="0" y="4572000"/>
            <a:ext cx="2417570" cy="571498"/>
          </a:xfrm>
          <a:custGeom>
            <a:avLst/>
            <a:gdLst>
              <a:gd name="connsiteX0" fmla="*/ 190872 w 2417570"/>
              <a:gd name="connsiteY0" fmla="*/ 300 h 571498"/>
              <a:gd name="connsiteX1" fmla="*/ 409017 w 2417570"/>
              <a:gd name="connsiteY1" fmla="*/ 300 h 571498"/>
              <a:gd name="connsiteX2" fmla="*/ 659125 w 2417570"/>
              <a:gd name="connsiteY2" fmla="*/ 253945 h 571498"/>
              <a:gd name="connsiteX3" fmla="*/ 716521 w 2417570"/>
              <a:gd name="connsiteY3" fmla="*/ 197389 h 571498"/>
              <a:gd name="connsiteX4" fmla="*/ 916537 w 2417570"/>
              <a:gd name="connsiteY4" fmla="*/ 300 h 571498"/>
              <a:gd name="connsiteX5" fmla="*/ 1134682 w 2417570"/>
              <a:gd name="connsiteY5" fmla="*/ 300 h 571498"/>
              <a:gd name="connsiteX6" fmla="*/ 1381828 w 2417570"/>
              <a:gd name="connsiteY6" fmla="*/ 250940 h 571498"/>
              <a:gd name="connsiteX7" fmla="*/ 1436175 w 2417570"/>
              <a:gd name="connsiteY7" fmla="*/ 197389 h 571498"/>
              <a:gd name="connsiteX8" fmla="*/ 1636191 w 2417570"/>
              <a:gd name="connsiteY8" fmla="*/ 300 h 571498"/>
              <a:gd name="connsiteX9" fmla="*/ 1854336 w 2417570"/>
              <a:gd name="connsiteY9" fmla="*/ 300 h 571498"/>
              <a:gd name="connsiteX10" fmla="*/ 2417570 w 2417570"/>
              <a:gd name="connsiteY10" fmla="*/ 571498 h 571498"/>
              <a:gd name="connsiteX11" fmla="*/ 2136064 w 2417570"/>
              <a:gd name="connsiteY11" fmla="*/ 571498 h 571498"/>
              <a:gd name="connsiteX12" fmla="*/ 1620565 w 2417570"/>
              <a:gd name="connsiteY12" fmla="*/ 48077 h 571498"/>
              <a:gd name="connsiteX13" fmla="*/ 1398088 w 2417570"/>
              <a:gd name="connsiteY13" fmla="*/ 267431 h 571498"/>
              <a:gd name="connsiteX14" fmla="*/ 1697915 w 2417570"/>
              <a:gd name="connsiteY14" fmla="*/ 571498 h 571498"/>
              <a:gd name="connsiteX15" fmla="*/ 1434138 w 2417570"/>
              <a:gd name="connsiteY15" fmla="*/ 571498 h 571498"/>
              <a:gd name="connsiteX16" fmla="*/ 1264446 w 2417570"/>
              <a:gd name="connsiteY16" fmla="*/ 399198 h 571498"/>
              <a:gd name="connsiteX17" fmla="*/ 1089693 w 2417570"/>
              <a:gd name="connsiteY17" fmla="*/ 571498 h 571498"/>
              <a:gd name="connsiteX18" fmla="*/ 1056508 w 2417570"/>
              <a:gd name="connsiteY18" fmla="*/ 571498 h 571498"/>
              <a:gd name="connsiteX19" fmla="*/ 1204999 w 2417570"/>
              <a:gd name="connsiteY19" fmla="*/ 425181 h 571498"/>
              <a:gd name="connsiteX20" fmla="*/ 1248155 w 2417570"/>
              <a:gd name="connsiteY20" fmla="*/ 382657 h 571498"/>
              <a:gd name="connsiteX21" fmla="*/ 918640 w 2417570"/>
              <a:gd name="connsiteY21" fmla="*/ 48077 h 571498"/>
              <a:gd name="connsiteX22" fmla="*/ 684126 w 2417570"/>
              <a:gd name="connsiteY22" fmla="*/ 279299 h 571498"/>
              <a:gd name="connsiteX23" fmla="*/ 972250 w 2417570"/>
              <a:gd name="connsiteY23" fmla="*/ 571498 h 571498"/>
              <a:gd name="connsiteX24" fmla="*/ 708473 w 2417570"/>
              <a:gd name="connsiteY24" fmla="*/ 571498 h 571498"/>
              <a:gd name="connsiteX25" fmla="*/ 550476 w 2417570"/>
              <a:gd name="connsiteY25" fmla="*/ 411073 h 571498"/>
              <a:gd name="connsiteX26" fmla="*/ 387768 w 2417570"/>
              <a:gd name="connsiteY26" fmla="*/ 571498 h 571498"/>
              <a:gd name="connsiteX27" fmla="*/ 336854 w 2417570"/>
              <a:gd name="connsiteY27" fmla="*/ 571498 h 571498"/>
              <a:gd name="connsiteX28" fmla="*/ 485345 w 2417570"/>
              <a:gd name="connsiteY28" fmla="*/ 425181 h 571498"/>
              <a:gd name="connsiteX29" fmla="*/ 525450 w 2417570"/>
              <a:gd name="connsiteY29" fmla="*/ 385662 h 571498"/>
              <a:gd name="connsiteX30" fmla="*/ 192975 w 2417570"/>
              <a:gd name="connsiteY30" fmla="*/ 48077 h 571498"/>
              <a:gd name="connsiteX31" fmla="*/ 0 w 2417570"/>
              <a:gd name="connsiteY31" fmla="*/ 238344 h 571498"/>
              <a:gd name="connsiteX32" fmla="*/ 0 w 2417570"/>
              <a:gd name="connsiteY32" fmla="*/ 188379 h 571498"/>
              <a:gd name="connsiteX33" fmla="*/ 56125 w 2417570"/>
              <a:gd name="connsiteY33" fmla="*/ 133076 h 571498"/>
              <a:gd name="connsiteX34" fmla="*/ 190872 w 2417570"/>
              <a:gd name="connsiteY34" fmla="*/ 300 h 571498"/>
              <a:gd name="connsiteX35" fmla="*/ 1854041 w 2417570"/>
              <a:gd name="connsiteY35" fmla="*/ 0 h 571498"/>
              <a:gd name="connsiteX36" fmla="*/ 1854340 w 2417570"/>
              <a:gd name="connsiteY36" fmla="*/ 300 h 571498"/>
              <a:gd name="connsiteX37" fmla="*/ 1854336 w 2417570"/>
              <a:gd name="connsiteY37" fmla="*/ 300 h 571498"/>
              <a:gd name="connsiteX38" fmla="*/ 1134387 w 2417570"/>
              <a:gd name="connsiteY38" fmla="*/ 0 h 571498"/>
              <a:gd name="connsiteX39" fmla="*/ 1134686 w 2417570"/>
              <a:gd name="connsiteY39" fmla="*/ 300 h 571498"/>
              <a:gd name="connsiteX40" fmla="*/ 1134682 w 2417570"/>
              <a:gd name="connsiteY40" fmla="*/ 300 h 571498"/>
              <a:gd name="connsiteX41" fmla="*/ 408722 w 2417570"/>
              <a:gd name="connsiteY41" fmla="*/ 0 h 571498"/>
              <a:gd name="connsiteX42" fmla="*/ 409021 w 2417570"/>
              <a:gd name="connsiteY42" fmla="*/ 300 h 571498"/>
              <a:gd name="connsiteX43" fmla="*/ 409017 w 2417570"/>
              <a:gd name="connsiteY43" fmla="*/ 300 h 5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17570" h="571498">
                <a:moveTo>
                  <a:pt x="190872" y="300"/>
                </a:moveTo>
                <a:lnTo>
                  <a:pt x="409017" y="300"/>
                </a:lnTo>
                <a:lnTo>
                  <a:pt x="659125" y="253945"/>
                </a:lnTo>
                <a:lnTo>
                  <a:pt x="716521" y="197389"/>
                </a:lnTo>
                <a:cubicBezTo>
                  <a:pt x="832320" y="83285"/>
                  <a:pt x="916537" y="300"/>
                  <a:pt x="916537" y="300"/>
                </a:cubicBezTo>
                <a:lnTo>
                  <a:pt x="1134682" y="300"/>
                </a:lnTo>
                <a:lnTo>
                  <a:pt x="1381828" y="250940"/>
                </a:lnTo>
                <a:lnTo>
                  <a:pt x="1436175" y="197389"/>
                </a:lnTo>
                <a:cubicBezTo>
                  <a:pt x="1551974" y="83285"/>
                  <a:pt x="1636191" y="300"/>
                  <a:pt x="1636191" y="300"/>
                </a:cubicBezTo>
                <a:lnTo>
                  <a:pt x="1854336" y="300"/>
                </a:lnTo>
                <a:lnTo>
                  <a:pt x="2417570" y="571498"/>
                </a:lnTo>
                <a:lnTo>
                  <a:pt x="2136064" y="571498"/>
                </a:lnTo>
                <a:lnTo>
                  <a:pt x="1620565" y="48077"/>
                </a:lnTo>
                <a:lnTo>
                  <a:pt x="1398088" y="267431"/>
                </a:lnTo>
                <a:lnTo>
                  <a:pt x="1697915" y="571498"/>
                </a:lnTo>
                <a:lnTo>
                  <a:pt x="1434138" y="571498"/>
                </a:lnTo>
                <a:lnTo>
                  <a:pt x="1264446" y="399198"/>
                </a:lnTo>
                <a:lnTo>
                  <a:pt x="1089693" y="571498"/>
                </a:lnTo>
                <a:lnTo>
                  <a:pt x="1056508" y="571498"/>
                </a:lnTo>
                <a:lnTo>
                  <a:pt x="1204999" y="425181"/>
                </a:lnTo>
                <a:lnTo>
                  <a:pt x="1248155" y="382657"/>
                </a:lnTo>
                <a:lnTo>
                  <a:pt x="918640" y="48077"/>
                </a:lnTo>
                <a:lnTo>
                  <a:pt x="684126" y="279299"/>
                </a:lnTo>
                <a:lnTo>
                  <a:pt x="972250" y="571498"/>
                </a:lnTo>
                <a:lnTo>
                  <a:pt x="708473" y="571498"/>
                </a:lnTo>
                <a:lnTo>
                  <a:pt x="550476" y="411073"/>
                </a:lnTo>
                <a:lnTo>
                  <a:pt x="387768" y="571498"/>
                </a:lnTo>
                <a:lnTo>
                  <a:pt x="336854" y="571498"/>
                </a:lnTo>
                <a:lnTo>
                  <a:pt x="485345" y="425181"/>
                </a:lnTo>
                <a:lnTo>
                  <a:pt x="525450" y="385662"/>
                </a:lnTo>
                <a:lnTo>
                  <a:pt x="192975" y="48077"/>
                </a:lnTo>
                <a:lnTo>
                  <a:pt x="0" y="238344"/>
                </a:lnTo>
                <a:lnTo>
                  <a:pt x="0" y="188379"/>
                </a:lnTo>
                <a:lnTo>
                  <a:pt x="56125" y="133076"/>
                </a:lnTo>
                <a:cubicBezTo>
                  <a:pt x="136973" y="53411"/>
                  <a:pt x="190872" y="300"/>
                  <a:pt x="190872" y="300"/>
                </a:cubicBezTo>
                <a:close/>
                <a:moveTo>
                  <a:pt x="1854041" y="0"/>
                </a:moveTo>
                <a:lnTo>
                  <a:pt x="1854340" y="300"/>
                </a:lnTo>
                <a:lnTo>
                  <a:pt x="1854336" y="300"/>
                </a:lnTo>
                <a:close/>
                <a:moveTo>
                  <a:pt x="1134387" y="0"/>
                </a:moveTo>
                <a:lnTo>
                  <a:pt x="1134686" y="300"/>
                </a:lnTo>
                <a:lnTo>
                  <a:pt x="1134682" y="300"/>
                </a:lnTo>
                <a:close/>
                <a:moveTo>
                  <a:pt x="408722" y="0"/>
                </a:moveTo>
                <a:lnTo>
                  <a:pt x="409021" y="300"/>
                </a:lnTo>
                <a:lnTo>
                  <a:pt x="409017" y="300"/>
                </a:lnTo>
                <a:close/>
              </a:path>
            </a:pathLst>
          </a:custGeom>
          <a:solidFill>
            <a:schemeClr val="tx2">
              <a:alpha val="14000"/>
            </a:schemeClr>
          </a:solidFill>
          <a:ln w="2002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1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3" r:id="rId2"/>
    <p:sldLayoutId id="2147483714" r:id="rId3"/>
    <p:sldLayoutId id="2147483681" r:id="rId4"/>
    <p:sldLayoutId id="2147483683" r:id="rId5"/>
    <p:sldLayoutId id="2147483685" r:id="rId6"/>
    <p:sldLayoutId id="2147483703" r:id="rId7"/>
    <p:sldLayoutId id="2147483704" r:id="rId8"/>
    <p:sldLayoutId id="2147483702" r:id="rId9"/>
    <p:sldLayoutId id="2147483684" r:id="rId10"/>
    <p:sldLayoutId id="2147483682" r:id="rId11"/>
    <p:sldLayoutId id="2147483710" r:id="rId12"/>
    <p:sldLayoutId id="2147483705" r:id="rId13"/>
    <p:sldLayoutId id="2147483706" r:id="rId14"/>
    <p:sldLayoutId id="2147483711" r:id="rId15"/>
    <p:sldLayoutId id="2147483712" r:id="rId16"/>
    <p:sldLayoutId id="2147483661" r:id="rId17"/>
    <p:sldLayoutId id="2147483662" r:id="rId18"/>
    <p:sldLayoutId id="2147483677" r:id="rId19"/>
    <p:sldLayoutId id="2147483717" r:id="rId20"/>
    <p:sldLayoutId id="2147483716" r:id="rId21"/>
    <p:sldLayoutId id="2147483701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</p:sldLayoutIdLst>
  <p:hf sldNum="0" hdr="0" ftr="0" dt="0"/>
  <p:txStyles>
    <p:titleStyle>
      <a:lvl1pPr algn="l" defTabSz="685800" rtl="0" eaLnBrk="1" latinLnBrk="0" hangingPunct="1">
        <a:lnSpc>
          <a:spcPct val="78000"/>
        </a:lnSpc>
        <a:spcBef>
          <a:spcPts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685800" rtl="0" eaLnBrk="1" latinLnBrk="0" hangingPunct="1">
        <a:lnSpc>
          <a:spcPct val="90000"/>
        </a:lnSpc>
        <a:spcBef>
          <a:spcPts val="750"/>
        </a:spcBef>
        <a:buClr>
          <a:srgbClr val="ED6B62"/>
        </a:buClr>
        <a:buFont typeface="Systemtypsnitt normalt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39700" algn="l" defTabSz="685800" rtl="0" eaLnBrk="1" latinLnBrk="0" hangingPunct="1">
        <a:lnSpc>
          <a:spcPct val="90000"/>
        </a:lnSpc>
        <a:spcBef>
          <a:spcPts val="375"/>
        </a:spcBef>
        <a:buClr>
          <a:srgbClr val="ED6B62"/>
        </a:buClr>
        <a:buFont typeface="Systemtypsnitt normalt"/>
        <a:buChar char="&gt;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ED6B62"/>
        </a:buClr>
        <a:buFont typeface="Systemtypsnitt normalt"/>
        <a:buChar char="&gt;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ED6B62"/>
        </a:buClr>
        <a:buFont typeface="Systemtypsnitt normalt"/>
        <a:buChar char="&gt;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7" userDrawn="1">
          <p15:clr>
            <a:srgbClr val="646464"/>
          </p15:clr>
        </p15:guide>
        <p15:guide id="2" pos="665" userDrawn="1">
          <p15:clr>
            <a:srgbClr val="646464"/>
          </p15:clr>
        </p15:guide>
        <p15:guide id="3" pos="733" userDrawn="1">
          <p15:clr>
            <a:srgbClr val="646464"/>
          </p15:clr>
        </p15:guide>
        <p15:guide id="4" pos="1101" userDrawn="1">
          <p15:clr>
            <a:srgbClr val="646464"/>
          </p15:clr>
        </p15:guide>
        <p15:guide id="5" pos="1169" userDrawn="1">
          <p15:clr>
            <a:srgbClr val="646464"/>
          </p15:clr>
        </p15:guide>
        <p15:guide id="6" pos="1537" userDrawn="1">
          <p15:clr>
            <a:srgbClr val="646464"/>
          </p15:clr>
        </p15:guide>
        <p15:guide id="7" pos="1605" userDrawn="1">
          <p15:clr>
            <a:srgbClr val="646464"/>
          </p15:clr>
        </p15:guide>
        <p15:guide id="8" pos="1973" userDrawn="1">
          <p15:clr>
            <a:srgbClr val="646464"/>
          </p15:clr>
        </p15:guide>
        <p15:guide id="9" pos="2041" userDrawn="1">
          <p15:clr>
            <a:srgbClr val="646464"/>
          </p15:clr>
        </p15:guide>
        <p15:guide id="10" pos="2409" userDrawn="1">
          <p15:clr>
            <a:srgbClr val="646464"/>
          </p15:clr>
        </p15:guide>
        <p15:guide id="11" pos="2477" userDrawn="1">
          <p15:clr>
            <a:srgbClr val="646464"/>
          </p15:clr>
        </p15:guide>
        <p15:guide id="12" pos="2845" userDrawn="1">
          <p15:clr>
            <a:srgbClr val="646464"/>
          </p15:clr>
        </p15:guide>
        <p15:guide id="13" pos="2914" userDrawn="1">
          <p15:clr>
            <a:srgbClr val="646464"/>
          </p15:clr>
        </p15:guide>
        <p15:guide id="14" pos="3282" userDrawn="1">
          <p15:clr>
            <a:srgbClr val="646464"/>
          </p15:clr>
        </p15:guide>
        <p15:guide id="15" pos="3350" userDrawn="1">
          <p15:clr>
            <a:srgbClr val="646464"/>
          </p15:clr>
        </p15:guide>
        <p15:guide id="16" pos="3718" userDrawn="1">
          <p15:clr>
            <a:srgbClr val="646464"/>
          </p15:clr>
        </p15:guide>
        <p15:guide id="17" pos="3786" userDrawn="1">
          <p15:clr>
            <a:srgbClr val="646464"/>
          </p15:clr>
        </p15:guide>
        <p15:guide id="18" pos="4154" userDrawn="1">
          <p15:clr>
            <a:srgbClr val="646464"/>
          </p15:clr>
        </p15:guide>
        <p15:guide id="19" pos="4222" userDrawn="1">
          <p15:clr>
            <a:srgbClr val="646464"/>
          </p15:clr>
        </p15:guide>
        <p15:guide id="20" pos="4590" userDrawn="1">
          <p15:clr>
            <a:srgbClr val="646464"/>
          </p15:clr>
        </p15:guide>
        <p15:guide id="21" pos="4658" userDrawn="1">
          <p15:clr>
            <a:srgbClr val="646464"/>
          </p15:clr>
        </p15:guide>
        <p15:guide id="22" pos="5026" userDrawn="1">
          <p15:clr>
            <a:srgbClr val="646464"/>
          </p15:clr>
        </p15:guide>
        <p15:guide id="23" pos="5094" userDrawn="1">
          <p15:clr>
            <a:srgbClr val="646464"/>
          </p15:clr>
        </p15:guide>
        <p15:guide id="24" pos="5462" userDrawn="1">
          <p15:clr>
            <a:srgbClr val="646464"/>
          </p15:clr>
        </p15:guide>
        <p15:guide id="25" orient="horz" pos="306" userDrawn="1">
          <p15:clr>
            <a:srgbClr val="646464"/>
          </p15:clr>
        </p15:guide>
        <p15:guide id="26" orient="horz" pos="670" userDrawn="1">
          <p15:clr>
            <a:srgbClr val="646464"/>
          </p15:clr>
        </p15:guide>
        <p15:guide id="27" orient="horz" pos="738" userDrawn="1">
          <p15:clr>
            <a:srgbClr val="646464"/>
          </p15:clr>
        </p15:guide>
        <p15:guide id="28" orient="horz" pos="1103" userDrawn="1">
          <p15:clr>
            <a:srgbClr val="646464"/>
          </p15:clr>
        </p15:guide>
        <p15:guide id="29" orient="horz" pos="1171" userDrawn="1">
          <p15:clr>
            <a:srgbClr val="646464"/>
          </p15:clr>
        </p15:guide>
        <p15:guide id="30" orient="horz" pos="1536" userDrawn="1">
          <p15:clr>
            <a:srgbClr val="646464"/>
          </p15:clr>
        </p15:guide>
        <p15:guide id="31" orient="horz" pos="1604" userDrawn="1">
          <p15:clr>
            <a:srgbClr val="646464"/>
          </p15:clr>
        </p15:guide>
        <p15:guide id="32" orient="horz" pos="1968" userDrawn="1">
          <p15:clr>
            <a:srgbClr val="646464"/>
          </p15:clr>
        </p15:guide>
        <p15:guide id="33" orient="horz" pos="2036" userDrawn="1">
          <p15:clr>
            <a:srgbClr val="646464"/>
          </p15:clr>
        </p15:guide>
        <p15:guide id="34" orient="horz" pos="2401" userDrawn="1">
          <p15:clr>
            <a:srgbClr val="646464"/>
          </p15:clr>
        </p15:guide>
        <p15:guide id="35" orient="horz" pos="2469" userDrawn="1">
          <p15:clr>
            <a:srgbClr val="646464"/>
          </p15:clr>
        </p15:guide>
        <p15:guide id="36" orient="horz" pos="2834" userDrawn="1">
          <p15:clr>
            <a:srgbClr val="64646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f.se/" TargetMode="External"/><Relationship Id="rId2" Type="http://schemas.openxmlformats.org/officeDocument/2006/relationships/hyperlink" Target="mailto:richard.gavaller@gbf.s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9A8CE63-49B1-0516-1138-11CA42FFD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FCB935-0D80-214C-8E50-32299BAA6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 Auktoriserat Bilglasmästeri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4A1FC7C-E359-B40D-8E94-B2A1DB1701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ADB149-DFCE-E407-00E9-0025502B3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Säkra bilglasarbeten för din trygghet</a:t>
            </a:r>
          </a:p>
        </p:txBody>
      </p:sp>
    </p:spTree>
    <p:extLst>
      <p:ext uri="{BB962C8B-B14F-4D97-AF65-F5344CB8AC3E}">
        <p14:creationId xmlns:p14="http://schemas.microsoft.com/office/powerpoint/2010/main" val="186527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D8C38-CDE7-78E1-B556-A5B76612E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C65B4E82-C59F-A9E1-0510-A3CFAA0E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Följer kollektivavtal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C112563-B125-B3C1-6974-317AF429D0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/>
              <a:t>Alla auktoriserade bilglasmästerier följer kollektivavtal. Det innebär bland annat att vi har bra villkor för alla medarbetare och att vi verkar för en sund konkurrens på marknaden.</a:t>
            </a:r>
          </a:p>
          <a:p>
            <a:endParaRPr lang="sv-SE" dirty="0"/>
          </a:p>
        </p:txBody>
      </p:sp>
      <p:pic>
        <p:nvPicPr>
          <p:cNvPr id="6" name="Bildobjekt 5" descr="En bild som visar text, bok, skärmbild, Reklamblad&#10;&#10;AI-genererat innehåll kan vara felaktigt.">
            <a:extLst>
              <a:ext uri="{FF2B5EF4-FFF2-40B4-BE49-F238E27FC236}">
                <a16:creationId xmlns:a16="http://schemas.microsoft.com/office/drawing/2014/main" id="{ACED4D12-8C85-CC72-E97F-55C31FC84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386" y="1246496"/>
            <a:ext cx="1650475" cy="2338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objekt 8" descr="En bild som visar text, byggnad, skärmbild, Affärsfastighet&#10;&#10;AI-genererat innehåll kan vara felaktigt.">
            <a:extLst>
              <a:ext uri="{FF2B5EF4-FFF2-40B4-BE49-F238E27FC236}">
                <a16:creationId xmlns:a16="http://schemas.microsoft.com/office/drawing/2014/main" id="{92F7457E-1A1D-0B1B-50C5-ED6A3D9D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431" y="1246497"/>
            <a:ext cx="1654671" cy="2338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38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87B50D-4EC3-49BB-B723-BF64E8BC0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lang="sv-SE" dirty="0"/>
              <a:t>Auktoriserat Bilglasmästeri </a:t>
            </a:r>
            <a:br>
              <a:rPr lang="sv-SE" dirty="0"/>
            </a:br>
            <a:r>
              <a:rPr lang="sv-SE" dirty="0"/>
              <a:t>återvinner bilglaset och följer myndigheternas krav gällande deponering av miljöfarligt avfall.</a:t>
            </a:r>
          </a:p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lang="sv-SE" dirty="0"/>
              <a:t>Styr mot bättre miljöprestanda med krav på handlingsplan med definierade och mätbara miljömål för verksamheten.</a:t>
            </a:r>
          </a:p>
          <a:p>
            <a:endParaRPr lang="sv-SE" sz="1500" dirty="0"/>
          </a:p>
          <a:p>
            <a:endParaRPr lang="sv-SE" sz="1500" dirty="0"/>
          </a:p>
        </p:txBody>
      </p:sp>
      <p:pic>
        <p:nvPicPr>
          <p:cNvPr id="7" name="Platshållare för bild 6" descr="En bild som visar utomhus, himmel, Landfordon, fordon&#10;&#10;AI-genererat innehåll kan vara felaktigt.">
            <a:extLst>
              <a:ext uri="{FF2B5EF4-FFF2-40B4-BE49-F238E27FC236}">
                <a16:creationId xmlns:a16="http://schemas.microsoft.com/office/drawing/2014/main" id="{8FE97F94-36DB-6BE9-997D-6C13834544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32138" cy="51435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E36183-9330-4892-8BB2-5E836B38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  <a:latin typeface="Century Gothic" panose="020B0502020202020204" pitchFamily="34" charset="0"/>
              </a:rPr>
              <a:t>Allt bilglas återvinns</a:t>
            </a:r>
          </a:p>
        </p:txBody>
      </p:sp>
    </p:spTree>
    <p:extLst>
      <p:ext uri="{BB962C8B-B14F-4D97-AF65-F5344CB8AC3E}">
        <p14:creationId xmlns:p14="http://schemas.microsoft.com/office/powerpoint/2010/main" val="1061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B0414-7A28-D117-64FF-71B338573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F641D-20B7-44E2-D3DA-E6E10202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Utbildad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91FB2A-21A5-3923-5C31-2420394804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 att vara ett auktoriserat bilglasmästeri ställs höga krav på utbildning. Vi utbildar oss kontinuerligt för att hålla oss uppdaterade på den senaste utvecklingen gällande material, montage, teknik och säkerhet.</a:t>
            </a:r>
          </a:p>
          <a:p>
            <a:pPr marL="0" indent="0">
              <a:buNone/>
            </a:pPr>
            <a:br>
              <a:rPr lang="sv-SE" b="1" i="1" dirty="0"/>
            </a:br>
            <a:r>
              <a:rPr lang="sv-SE" b="1" i="1" dirty="0"/>
              <a:t>Auktorisationskrav:</a:t>
            </a:r>
          </a:p>
          <a:p>
            <a:r>
              <a:rPr lang="sv-SE" dirty="0"/>
              <a:t>biltillverkarens anvisningar för reparationer följs</a:t>
            </a:r>
          </a:p>
          <a:p>
            <a:r>
              <a:rPr lang="sv-SE" dirty="0"/>
              <a:t>reparationen utförs på ett fackmannamässigt sätt</a:t>
            </a:r>
          </a:p>
          <a:p>
            <a:r>
              <a:rPr lang="sv-SE" dirty="0"/>
              <a:t>bilen klarar en krock direkt efter leverans från verkstad</a:t>
            </a:r>
          </a:p>
          <a:p>
            <a:r>
              <a:rPr lang="sv-SE" dirty="0"/>
              <a:t>bilar med avancerad säkerhetsutrustning säkerställs med diagnostik </a:t>
            </a:r>
            <a:br>
              <a:rPr lang="sv-SE" dirty="0"/>
            </a:br>
            <a:r>
              <a:rPr lang="sv-SE" dirty="0"/>
              <a:t>och kalibrering av ADAS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467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A06D-A9D4-C8F7-1190-C7A5A2207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62CB8DC-69E5-94D4-6653-4AD2A9D0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Kontrolleras av Dekra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BE1D1B3-D648-6D94-1DBE-4A2C3E4EFD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9" y="1171575"/>
            <a:ext cx="4428058" cy="3329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Sedan 2011 genomför kontrollorganet Dekra oberoende och objektiva granskningar av samtliga enheter.</a:t>
            </a:r>
          </a:p>
          <a:p>
            <a:r>
              <a:rPr lang="sv-SE" dirty="0"/>
              <a:t>Detta för att kontinuerligt säkerställa att alla anläggningar efterlever samtliga krav i den omfattande besiktningsmanualen.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00D551-3762-9F0B-9EAB-D0C83EEAC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990" y="733041"/>
            <a:ext cx="1418046" cy="1418046"/>
          </a:xfrm>
          <a:prstGeom prst="rect">
            <a:avLst/>
          </a:prstGeom>
        </p:spPr>
      </p:pic>
      <p:pic>
        <p:nvPicPr>
          <p:cNvPr id="6" name="Bildobjekt 5" descr="En bild som visar tecken, rum&#10;&#10;Automatiskt genererad beskrivning">
            <a:extLst>
              <a:ext uri="{FF2B5EF4-FFF2-40B4-BE49-F238E27FC236}">
                <a16:creationId xmlns:a16="http://schemas.microsoft.com/office/drawing/2014/main" id="{CF006EB1-D07E-FB22-883B-1067E8508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19" t="1" r="24488" b="2917"/>
          <a:stretch/>
        </p:blipFill>
        <p:spPr>
          <a:xfrm>
            <a:off x="5380356" y="0"/>
            <a:ext cx="1786774" cy="1787236"/>
          </a:xfrm>
          <a:prstGeom prst="rect">
            <a:avLst/>
          </a:prstGeom>
        </p:spPr>
      </p:pic>
      <p:pic>
        <p:nvPicPr>
          <p:cNvPr id="7" name="Bildobjekt 6" descr="En bild som visar utomhus, person, sitter, bagage&#10;&#10;Automatiskt genererad beskrivning">
            <a:extLst>
              <a:ext uri="{FF2B5EF4-FFF2-40B4-BE49-F238E27FC236}">
                <a16:creationId xmlns:a16="http://schemas.microsoft.com/office/drawing/2014/main" id="{33502191-C464-13F3-2B69-7F198A4AE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502276" y="2687783"/>
            <a:ext cx="2641724" cy="2471020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361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C617-A083-8A15-13F0-44E598B90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C1D03-8882-BA39-3CA8-C5BE9D5FE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 Kompetensutveckling och utbildning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C890E3-D705-A3D2-329A-A56647C19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Säkra bilglasarbeten för din trygghet!</a:t>
            </a:r>
          </a:p>
        </p:txBody>
      </p:sp>
    </p:spTree>
    <p:extLst>
      <p:ext uri="{BB962C8B-B14F-4D97-AF65-F5344CB8AC3E}">
        <p14:creationId xmlns:p14="http://schemas.microsoft.com/office/powerpoint/2010/main" val="425692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1274D-095A-B31E-F864-0BE33E2BE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44DC369-ACD7-18F1-FE74-EA5DC9B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 vår utbildningsverksamhet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09A68C7-0097-F96B-54E4-E59531D474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Glasbranschen är en nischad bransch i ständig förändring som kräver specifik kunskap om såväl material som arbetssätt. Kunskap som få skolor tillhandahåller. </a:t>
            </a:r>
          </a:p>
          <a:p>
            <a:r>
              <a:rPr lang="sv-SE" dirty="0"/>
              <a:t>Glasbranschföreningen har därför byggt upp en egen utbildningsverksamhet som till stora delar utgår från våra utbildningslokaler - </a:t>
            </a:r>
            <a:r>
              <a:rPr lang="sv-SE" dirty="0" err="1"/>
              <a:t>Glasskolan</a:t>
            </a:r>
            <a:r>
              <a:rPr lang="sv-SE" dirty="0"/>
              <a:t> i Katrineholm - där vi har möjlighet att genomföra praktiska övningsmoment. </a:t>
            </a:r>
          </a:p>
          <a:p>
            <a:r>
              <a:rPr lang="sv-SE" dirty="0"/>
              <a:t>Utbildningsverksamheten är icke vinstdrivande. Vi har inget statligt utbildningsstöd eller andra finansiärer som bidrar ekonomiskt. Detta gör oss oberoende.</a:t>
            </a:r>
          </a:p>
          <a:p>
            <a:pPr marL="0" indent="0">
              <a:buNone/>
            </a:pPr>
            <a:r>
              <a:rPr lang="sv-SE" b="1" dirty="0"/>
              <a:t>Det innebär att:</a:t>
            </a:r>
          </a:p>
          <a:p>
            <a:r>
              <a:rPr lang="sv-SE" dirty="0"/>
              <a:t>Vi är fria att utforma kurserna helt efter marknadens behov.</a:t>
            </a:r>
          </a:p>
          <a:p>
            <a:r>
              <a:rPr lang="sv-SE" dirty="0"/>
              <a:t>Våra utbildningar stödjer arbetet att kompetenssäkra bilglasbranschen.</a:t>
            </a:r>
          </a:p>
        </p:txBody>
      </p:sp>
    </p:spTree>
    <p:extLst>
      <p:ext uri="{BB962C8B-B14F-4D97-AF65-F5344CB8AC3E}">
        <p14:creationId xmlns:p14="http://schemas.microsoft.com/office/powerpoint/2010/main" val="3886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&#10;&#10;Automatiskt genererad beskrivning">
            <a:extLst>
              <a:ext uri="{FF2B5EF4-FFF2-40B4-BE49-F238E27FC236}">
                <a16:creationId xmlns:a16="http://schemas.microsoft.com/office/drawing/2014/main" id="{5ECACB5C-C043-4205-856C-E2807797F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 rot="5400000">
            <a:off x="228537" y="-284736"/>
            <a:ext cx="2618864" cy="3188339"/>
          </a:xfrm>
          <a:prstGeom prst="rect">
            <a:avLst/>
          </a:prstGeom>
          <a:effectLst/>
        </p:spPr>
      </p:pic>
      <p:pic>
        <p:nvPicPr>
          <p:cNvPr id="11" name="Bildobjekt 10" descr="En bild som visar text, bord, restaurang, konferensrum&#10;&#10;Automatiskt genererad beskrivning">
            <a:extLst>
              <a:ext uri="{FF2B5EF4-FFF2-40B4-BE49-F238E27FC236}">
                <a16:creationId xmlns:a16="http://schemas.microsoft.com/office/drawing/2014/main" id="{C3491AB0-1D72-4708-97DB-B20727C09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2618864"/>
            <a:ext cx="3132138" cy="25246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68A43D-059D-49E9-A74E-1F6B89E26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b="1" dirty="0" err="1"/>
              <a:t>Glasskolan</a:t>
            </a:r>
            <a:r>
              <a:rPr lang="sv-SE" b="1" dirty="0"/>
              <a:t> i Katrineholm</a:t>
            </a:r>
          </a:p>
          <a:p>
            <a:r>
              <a:rPr lang="sv-SE" dirty="0"/>
              <a:t>I oktober 2012 öppnades Glasbranschföreningens utbildningscentrum - </a:t>
            </a:r>
            <a:r>
              <a:rPr lang="sv-SE" dirty="0" err="1"/>
              <a:t>Glasskolan</a:t>
            </a:r>
            <a:r>
              <a:rPr lang="sv-SE" dirty="0"/>
              <a:t> i Katrineholm. </a:t>
            </a:r>
          </a:p>
          <a:p>
            <a:r>
              <a:rPr lang="sv-SE" dirty="0"/>
              <a:t>Hit koncentreras merparten av Glasbranschföreningens utbildningsverksamhet.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Företagslagda utbildningar</a:t>
            </a:r>
          </a:p>
          <a:p>
            <a:r>
              <a:rPr lang="sv-SE" dirty="0"/>
              <a:t>Glasbranschföreningen har möjlighet att ge vissa öppna kurser företagsinternt.</a:t>
            </a:r>
          </a:p>
          <a:p>
            <a:r>
              <a:rPr lang="sv-SE" dirty="0"/>
              <a:t>Praktiska kurser ges som huvudregel bara på </a:t>
            </a:r>
            <a:r>
              <a:rPr lang="sv-SE" dirty="0" err="1"/>
              <a:t>Glasskolan</a:t>
            </a:r>
            <a:r>
              <a:rPr lang="sv-SE" dirty="0"/>
              <a:t> i Katrineholm.</a:t>
            </a:r>
          </a:p>
          <a:p>
            <a:pPr lvl="1"/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0CEF97A-2634-5578-DEA9-22CBE5D19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BF0F78-4194-4776-8DB7-A701E721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8" y="485775"/>
            <a:ext cx="4732337" cy="323850"/>
          </a:xfrm>
        </p:spPr>
        <p:txBody>
          <a:bodyPr>
            <a:normAutofit/>
          </a:bodyPr>
          <a:lstStyle/>
          <a:p>
            <a:r>
              <a:rPr lang="sv-SE" dirty="0"/>
              <a:t>Utbildningsplatser</a:t>
            </a:r>
          </a:p>
        </p:txBody>
      </p:sp>
    </p:spTree>
    <p:extLst>
      <p:ext uri="{BB962C8B-B14F-4D97-AF65-F5344CB8AC3E}">
        <p14:creationId xmlns:p14="http://schemas.microsoft.com/office/powerpoint/2010/main" val="151568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port&#10;&#10;Automatiskt genererad beskrivning">
            <a:extLst>
              <a:ext uri="{FF2B5EF4-FFF2-40B4-BE49-F238E27FC236}">
                <a16:creationId xmlns:a16="http://schemas.microsoft.com/office/drawing/2014/main" id="{1A0A5FC1-476A-43E4-9F3C-05073139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67400" y="7"/>
            <a:ext cx="3276372" cy="5143493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68A43D-059D-49E9-A74E-1F6B89E26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171575"/>
            <a:ext cx="4733128" cy="33274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i="1" dirty="0"/>
              <a:t>För att vara ett Auktoriserat Bilglasmästeri ställs höga krav på utbildning. Företagen utbildar sig kontinuerligt för att hålla sig uppdaterade på den senaste utvecklingen gällande material, montage, teknik och säkerhet.</a:t>
            </a:r>
          </a:p>
          <a:p>
            <a:pPr marL="0" indent="0">
              <a:buNone/>
            </a:pPr>
            <a:br>
              <a:rPr lang="sv-SE" b="1" dirty="0"/>
            </a:br>
            <a:r>
              <a:rPr lang="sv-SE" b="1" dirty="0"/>
              <a:t>Auktorisationskrav:</a:t>
            </a:r>
          </a:p>
          <a:p>
            <a:pPr lvl="0"/>
            <a:r>
              <a:rPr lang="sv-SE" noProof="0" dirty="0"/>
              <a:t>utbildningsplan (företaget gör en kompetensinventering)</a:t>
            </a:r>
          </a:p>
          <a:p>
            <a:pPr lvl="0"/>
            <a:r>
              <a:rPr lang="sv-SE" dirty="0"/>
              <a:t>d</a:t>
            </a:r>
            <a:r>
              <a:rPr lang="sv-SE" noProof="0" dirty="0" err="1"/>
              <a:t>okumentation</a:t>
            </a:r>
            <a:r>
              <a:rPr lang="sv-SE" noProof="0" dirty="0"/>
              <a:t> på utförda vidareutbildningar</a:t>
            </a:r>
          </a:p>
          <a:p>
            <a:pPr lvl="0"/>
            <a:r>
              <a:rPr lang="sv-SE" noProof="0" dirty="0"/>
              <a:t>grundutbildning i bilglasarbeten (säkra bilglasbyten och reparationer)</a:t>
            </a:r>
          </a:p>
          <a:p>
            <a:pPr lvl="0"/>
            <a:r>
              <a:rPr lang="sv-SE" dirty="0"/>
              <a:t>g</a:t>
            </a:r>
            <a:r>
              <a:rPr lang="sv-SE" noProof="0" dirty="0" err="1"/>
              <a:t>rundutbildning</a:t>
            </a:r>
            <a:r>
              <a:rPr lang="sv-SE" noProof="0" dirty="0"/>
              <a:t> i kalibrering av ADAS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B1E62E4-8A46-FCA3-CD03-327FCC3B9C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BF0F78-4194-4776-8DB7-A701E721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5775"/>
            <a:ext cx="4738688" cy="577850"/>
          </a:xfrm>
        </p:spPr>
        <p:txBody>
          <a:bodyPr>
            <a:normAutofit fontScale="90000"/>
          </a:bodyPr>
          <a:lstStyle/>
          <a:p>
            <a:r>
              <a:rPr lang="sv-SE" dirty="0"/>
              <a:t>Auktorisationskrav på kompetens och utbildning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D547654-D353-43B2-BCC2-E6FC1E00C8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966" y="3121543"/>
            <a:ext cx="1561233" cy="14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3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F14C7-51E8-2FF7-325C-5D46CA296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5BA920-B772-EA6D-BFB0-FCE3488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164" y="942681"/>
            <a:ext cx="7612215" cy="1790700"/>
          </a:xfrm>
        </p:spPr>
        <p:txBody>
          <a:bodyPr/>
          <a:lstStyle/>
          <a:p>
            <a:r>
              <a:rPr lang="sv-SE" dirty="0"/>
              <a:t> Auktorisationsrevision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CCF5CD-A90E-D533-3F95-0E5DDDCDE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Vi uppfyller kraven!</a:t>
            </a:r>
          </a:p>
        </p:txBody>
      </p:sp>
    </p:spTree>
    <p:extLst>
      <p:ext uri="{BB962C8B-B14F-4D97-AF65-F5344CB8AC3E}">
        <p14:creationId xmlns:p14="http://schemas.microsoft.com/office/powerpoint/2010/main" val="404992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CC492-BABE-99C1-B4D3-95C81995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Auktorisationsrevision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76A6A7-969C-1B6F-7A8B-B1E245EB09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2319337"/>
            <a:ext cx="4044950" cy="2179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/>
              <a:t>Kontroll utfört arbete på fordon</a:t>
            </a:r>
          </a:p>
          <a:p>
            <a:pPr>
              <a:lnSpc>
                <a:spcPct val="100000"/>
              </a:lnSpc>
            </a:pPr>
            <a:r>
              <a:rPr lang="sv-SE"/>
              <a:t>Personalens kompetensutveckling och utbildning</a:t>
            </a:r>
          </a:p>
          <a:p>
            <a:pPr>
              <a:lnSpc>
                <a:spcPct val="100000"/>
              </a:lnSpc>
            </a:pPr>
            <a:r>
              <a:rPr lang="sv-SE"/>
              <a:t>Kundkvalitet</a:t>
            </a:r>
          </a:p>
          <a:p>
            <a:pPr>
              <a:lnSpc>
                <a:spcPct val="100000"/>
              </a:lnSpc>
            </a:pPr>
            <a:r>
              <a:rPr lang="sv-SE"/>
              <a:t>Företagsdokumentation och miljö</a:t>
            </a:r>
          </a:p>
          <a:p>
            <a:pPr>
              <a:lnSpc>
                <a:spcPct val="100000"/>
              </a:lnSpc>
            </a:pPr>
            <a:r>
              <a:rPr lang="sv-SE"/>
              <a:t>Utrustning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B549B3-8357-70AE-3930-D1A2B058CD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25975" y="2319337"/>
            <a:ext cx="4046538" cy="2179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/>
              <a:t>Arbetsskydd</a:t>
            </a:r>
          </a:p>
          <a:p>
            <a:pPr>
              <a:lnSpc>
                <a:spcPct val="100000"/>
              </a:lnSpc>
            </a:pPr>
            <a:r>
              <a:rPr lang="sv-SE"/>
              <a:t>Verkstadslokal - Brandsäkerhet</a:t>
            </a:r>
          </a:p>
          <a:p>
            <a:pPr>
              <a:lnSpc>
                <a:spcPct val="100000"/>
              </a:lnSpc>
            </a:pPr>
            <a:r>
              <a:rPr lang="sv-SE"/>
              <a:t>Verkstadslokal – Miljöfarliga ämnen</a:t>
            </a:r>
          </a:p>
          <a:p>
            <a:pPr>
              <a:lnSpc>
                <a:spcPct val="100000"/>
              </a:lnSpc>
            </a:pPr>
            <a:r>
              <a:rPr lang="sv-SE"/>
              <a:t>Verkstadslokal – Besiktningspliktig utrustning</a:t>
            </a:r>
          </a:p>
          <a:p>
            <a:pPr>
              <a:lnSpc>
                <a:spcPct val="100000"/>
              </a:lnSpc>
            </a:pPr>
            <a:r>
              <a:rPr lang="sv-SE"/>
              <a:t>Kundvarvet – Ordning och reda</a:t>
            </a:r>
          </a:p>
          <a:p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745299CF-7F9E-10F1-DEB7-39E73E454A38}"/>
              </a:ext>
            </a:extLst>
          </p:cNvPr>
          <p:cNvSpPr txBox="1">
            <a:spLocks/>
          </p:cNvSpPr>
          <p:nvPr/>
        </p:nvSpPr>
        <p:spPr>
          <a:xfrm>
            <a:off x="378558" y="2144582"/>
            <a:ext cx="4027188" cy="178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CCB84037-5B10-1D30-E78E-A42EB377EF1F}"/>
              </a:ext>
            </a:extLst>
          </p:cNvPr>
          <p:cNvSpPr txBox="1">
            <a:spLocks/>
          </p:cNvSpPr>
          <p:nvPr/>
        </p:nvSpPr>
        <p:spPr>
          <a:xfrm>
            <a:off x="4525750" y="2144581"/>
            <a:ext cx="4027188" cy="178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EF29651-FC36-BFF6-E880-71E7BFC1EABE}"/>
              </a:ext>
            </a:extLst>
          </p:cNvPr>
          <p:cNvSpPr txBox="1"/>
          <p:nvPr/>
        </p:nvSpPr>
        <p:spPr>
          <a:xfrm>
            <a:off x="411895" y="1094422"/>
            <a:ext cx="68509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Vartannat år kontrolleras ca 400 bilglasmästerier av </a:t>
            </a:r>
            <a:r>
              <a:rPr kumimoji="0" lang="sv-SE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Dekra</a:t>
            </a: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Nedanstående områden revideras på 70 punkter och kravet för att bli godkänd är 100 procent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548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468CF941-B7AB-4D41-2D1C-60DCC0B1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Fakta om Glasbranschföreningen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31FD96E-3BF8-54EC-9127-4EFDE07750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En bransch- och arbetsgivarorganisation för cirka 380 glasmästerier, bilglasmästerier, konstinramningsföretag och glas- och fasadentreprenörer  i Sverige. Det finns även ett 60-tal företag som har associerat medlemskap.</a:t>
            </a:r>
          </a:p>
          <a:p>
            <a:r>
              <a:rPr lang="sv-SE" dirty="0"/>
              <a:t>Föreningens uppdrag är att ​skapa förutsättningar för medlemsföretagen ​att verka, utvecklas och växa.</a:t>
            </a:r>
          </a:p>
          <a:p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arbetsgivarorganisation som tecknar kollektivavtal.</a:t>
            </a:r>
          </a:p>
          <a:p>
            <a:pPr marL="177800" marR="0" lvl="0" indent="-1778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medlemsorganisation i Svenskt Näringsliv.</a:t>
            </a:r>
          </a:p>
          <a:p>
            <a:pPr marL="177800" marR="0" lvl="0" indent="-1778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Auktoriserar och certifierar företag som arbetar med bilglas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(Auktoriserat Bilglasmästeri),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montage av glaspartier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(MTK- auktorisation),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dörrpartier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(Diplomerad Dörrmästare)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och konstinramning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(Certifierad </a:t>
            </a:r>
            <a:r>
              <a:rPr kumimoji="0" lang="sv-S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Konstinramare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).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42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5277C-F091-2CC7-1BF0-643E2A43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59713A-2C56-7743-66FB-D55107845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Kontroll utfört arbete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8A05499-7EA9-2AB3-9E4E-AF49867CD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På fordon</a:t>
            </a:r>
          </a:p>
        </p:txBody>
      </p:sp>
    </p:spTree>
    <p:extLst>
      <p:ext uri="{BB962C8B-B14F-4D97-AF65-F5344CB8AC3E}">
        <p14:creationId xmlns:p14="http://schemas.microsoft.com/office/powerpoint/2010/main" val="15901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1E532-8C29-4A77-0F53-CA0164411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B83E3F2-8DF9-EE5D-FECC-26816F5F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 utfört arbete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EC786AB-0B2A-677B-62DA-806EE35CA1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Kontroll utförs på fordon där vindrutan ska vara demonterad. Kontrollpunkterna säkerställer att bilglasteknikern utför alla nödvändiga arbetsmoment vid byte av vindruta.</a:t>
            </a:r>
          </a:p>
          <a:p>
            <a:pPr marL="0" indent="0">
              <a:buNone/>
            </a:pPr>
            <a:br>
              <a:rPr lang="sv-SE" dirty="0"/>
            </a:br>
            <a:r>
              <a:rPr lang="sv-SE" dirty="0"/>
              <a:t>Det kontrolleras att:</a:t>
            </a:r>
          </a:p>
          <a:p>
            <a:r>
              <a:rPr lang="sv-SE" dirty="0"/>
              <a:t>ifylld kvalitetsrapport/egenkontroll finns på pågående fordon</a:t>
            </a:r>
          </a:p>
          <a:p>
            <a:r>
              <a:rPr lang="sv-SE" dirty="0"/>
              <a:t>bilglastekniker följer reparationsanvisning för pågående fordon</a:t>
            </a:r>
          </a:p>
          <a:p>
            <a:r>
              <a:rPr lang="sv-SE" dirty="0"/>
              <a:t>kontroll/radering av händelseminne utförs innan påbörjat arbete</a:t>
            </a:r>
          </a:p>
          <a:p>
            <a:r>
              <a:rPr lang="sv-SE" dirty="0"/>
              <a:t>sittskydd finns och används på bägge framsäten</a:t>
            </a:r>
          </a:p>
          <a:p>
            <a:r>
              <a:rPr lang="sv-SE" dirty="0"/>
              <a:t>sidoruta är nerhissad/nervevad för att inte orsaka övertryck</a:t>
            </a:r>
          </a:p>
        </p:txBody>
      </p:sp>
      <p:sp>
        <p:nvSpPr>
          <p:cNvPr id="2" name="Platshållare för innehåll 11">
            <a:extLst>
              <a:ext uri="{FF2B5EF4-FFF2-40B4-BE49-F238E27FC236}">
                <a16:creationId xmlns:a16="http://schemas.microsoft.com/office/drawing/2014/main" id="{CDF1D489-F2FF-4314-46BE-C3AD09459272}"/>
              </a:ext>
            </a:extLst>
          </p:cNvPr>
          <p:cNvSpPr txBox="1">
            <a:spLocks/>
          </p:cNvSpPr>
          <p:nvPr/>
        </p:nvSpPr>
        <p:spPr>
          <a:xfrm>
            <a:off x="2316895" y="637705"/>
            <a:ext cx="8204333" cy="918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21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FCF1C-4FC3-A9EB-3F76-D605F7FE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6E51A8F4-9DB6-2F6C-4911-C12B3C33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 utfört arbete, forts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F420CA76-BF9F-27B3-D60A-5499B29238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700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rätt demonteringsutrustning har använts för så kallade ”kalla metoder”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demonterade delar förvaras och skyddas mot yttre åverkan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kontroll att eventuella lack-/rostskador synas efter demontering av glas </a:t>
            </a:r>
            <a:r>
              <a:rPr lang="sv-SE" sz="1500" dirty="0"/>
              <a:t>(kontroll hur eventuella </a:t>
            </a:r>
            <a:r>
              <a:rPr lang="sv-SE" sz="1500" dirty="0" err="1"/>
              <a:t>lackskador</a:t>
            </a:r>
            <a:r>
              <a:rPr lang="sv-SE" sz="1500" dirty="0"/>
              <a:t> åtgärdas och att produkterna säkerställer ett fullgott korrosionsskydd enligt tillverkarnas anvisningar)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silikonrengörare och </a:t>
            </a:r>
            <a:r>
              <a:rPr lang="sv-SE" sz="1700" dirty="0" err="1"/>
              <a:t>aktivator</a:t>
            </a:r>
            <a:r>
              <a:rPr lang="sv-SE" sz="1700" dirty="0"/>
              <a:t>/primer används före limning av glas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polyuretanlim </a:t>
            </a:r>
            <a:r>
              <a:rPr lang="sv-SE" sz="1500" dirty="0"/>
              <a:t>(PUR-lim) </a:t>
            </a:r>
            <a:r>
              <a:rPr lang="sv-SE" sz="1700" dirty="0"/>
              <a:t>används</a:t>
            </a:r>
          </a:p>
        </p:txBody>
      </p:sp>
    </p:spTree>
    <p:extLst>
      <p:ext uri="{BB962C8B-B14F-4D97-AF65-F5344CB8AC3E}">
        <p14:creationId xmlns:p14="http://schemas.microsoft.com/office/powerpoint/2010/main" val="364860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99BEF-0700-8911-0037-621782FDC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AC05DD0-0DC9-78B7-BCD4-6267F2F2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85775"/>
            <a:ext cx="8193881" cy="577850"/>
          </a:xfrm>
        </p:spPr>
        <p:txBody>
          <a:bodyPr anchor="t">
            <a:normAutofit/>
          </a:bodyPr>
          <a:lstStyle/>
          <a:p>
            <a:r>
              <a:rPr lang="sv-SE" dirty="0"/>
              <a:t>Kontroll utfört arbete, forts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7EAC9C28-AA20-4A8F-05DD-B8AE5BA5FE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1171575"/>
            <a:ext cx="4044950" cy="332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Montering av vindrutan utförs på ett fackmannamässigt sätt enligt följande:</a:t>
            </a:r>
          </a:p>
          <a:p>
            <a:r>
              <a:rPr lang="sv-SE" dirty="0"/>
              <a:t>framhjulen ställda rakt fram</a:t>
            </a:r>
          </a:p>
          <a:p>
            <a:r>
              <a:rPr lang="sv-SE" dirty="0"/>
              <a:t>fordonet står på plant underlag (inget hjul i hålighet)</a:t>
            </a:r>
          </a:p>
          <a:p>
            <a:r>
              <a:rPr lang="sv-SE" dirty="0" err="1"/>
              <a:t>rutfals</a:t>
            </a:r>
            <a:r>
              <a:rPr lang="sv-SE" dirty="0"/>
              <a:t> rengjord</a:t>
            </a:r>
          </a:p>
          <a:p>
            <a:r>
              <a:rPr lang="sv-SE" dirty="0"/>
              <a:t>rutan rengjord med silikonrengörare innan montering</a:t>
            </a:r>
          </a:p>
          <a:p>
            <a:r>
              <a:rPr lang="sv-SE" dirty="0"/>
              <a:t>primer/</a:t>
            </a:r>
            <a:r>
              <a:rPr lang="sv-SE" dirty="0" err="1"/>
              <a:t>aktivator</a:t>
            </a:r>
            <a:r>
              <a:rPr lang="sv-SE" dirty="0"/>
              <a:t> används vid montering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397677-C600-86DC-C985-E12B007A24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66931" y="1171575"/>
            <a:ext cx="3069526" cy="332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00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119E-DE90-AD5C-5CCE-9ECB96D98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CB577C9-163C-3A79-6974-C01A5ADC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85775"/>
            <a:ext cx="8193881" cy="577850"/>
          </a:xfrm>
        </p:spPr>
        <p:txBody>
          <a:bodyPr anchor="t">
            <a:normAutofit/>
          </a:bodyPr>
          <a:lstStyle/>
          <a:p>
            <a:r>
              <a:rPr lang="sv-SE" dirty="0"/>
              <a:t>Kontroll utfört arbete, forts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E517E38-B217-7CE9-F297-E188A175C1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1171575"/>
            <a:ext cx="4044950" cy="332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i="1" dirty="0"/>
              <a:t>Det kontrolleras att:</a:t>
            </a:r>
          </a:p>
          <a:p>
            <a:r>
              <a:rPr lang="sv-SE" dirty="0"/>
              <a:t>ADAS-kalibrering genomförs efter utfört arbete</a:t>
            </a:r>
          </a:p>
          <a:p>
            <a:r>
              <a:rPr lang="sv-SE" dirty="0"/>
              <a:t>kontroll/Radering av händelseminne </a:t>
            </a:r>
            <a:r>
              <a:rPr lang="sv-SE" b="1" dirty="0"/>
              <a:t>efter</a:t>
            </a:r>
            <a:r>
              <a:rPr lang="sv-SE" dirty="0"/>
              <a:t> </a:t>
            </a:r>
            <a:r>
              <a:rPr lang="sv-SE" b="1" dirty="0"/>
              <a:t>utfört</a:t>
            </a:r>
            <a:r>
              <a:rPr lang="sv-SE" dirty="0"/>
              <a:t> arbete</a:t>
            </a:r>
          </a:p>
          <a:p>
            <a:r>
              <a:rPr lang="sv-SE" dirty="0"/>
              <a:t>kvalitetskontroll (slutkontroll) efter utfört arbete</a:t>
            </a:r>
            <a:br>
              <a:rPr lang="sv-SE" dirty="0"/>
            </a:br>
            <a:r>
              <a:rPr lang="sv-SE" dirty="0"/>
              <a:t>(Ex. torkarna och sensorernas funktion)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7175D7A-97BC-EB05-BB8C-8A6255E91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52055" y="1171575"/>
            <a:ext cx="3061177" cy="332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893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DF97-5C7D-DD05-3607-38954F0EA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CCCD7-B9AD-8747-7C88-010F81A9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974" y="1274013"/>
            <a:ext cx="7369405" cy="1790700"/>
          </a:xfrm>
        </p:spPr>
        <p:txBody>
          <a:bodyPr/>
          <a:lstStyle/>
          <a:p>
            <a:r>
              <a:rPr lang="sv-SE" dirty="0"/>
              <a:t>Kompetensutveckling och utbildning personal</a:t>
            </a:r>
          </a:p>
        </p:txBody>
      </p:sp>
    </p:spTree>
    <p:extLst>
      <p:ext uri="{BB962C8B-B14F-4D97-AF65-F5344CB8AC3E}">
        <p14:creationId xmlns:p14="http://schemas.microsoft.com/office/powerpoint/2010/main" val="270670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0BA6-4249-1BD9-3DA5-9C7A392F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D2147E-A61B-E271-C245-3A1940C8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Kompetensutveckling och utbildning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0F7800-6FDD-D521-4D75-21A3A681D8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Kontrollpunkterna säkerställer att företaget arbetar strukturerat med kompetensutveckling av företaget och dess personal.</a:t>
            </a:r>
          </a:p>
          <a:p>
            <a:pPr marL="0" indent="0">
              <a:buNone/>
            </a:pPr>
            <a:r>
              <a:rPr lang="sv-SE" i="1" dirty="0"/>
              <a:t>Det kontrolleras att:</a:t>
            </a:r>
          </a:p>
          <a:p>
            <a:r>
              <a:rPr lang="sv-SE" dirty="0"/>
              <a:t>anläggningen har ett organisationsschema samt en dokumenterad utsedd reklamationsansvarig samt följer bilglasnämndens/ARN:s beslut vid eventuell reklamation</a:t>
            </a:r>
          </a:p>
          <a:p>
            <a:r>
              <a:rPr lang="sv-SE" dirty="0"/>
              <a:t>minst en person verksam på anläggningen har gått Glasbranschföreningens 2-dagars </a:t>
            </a:r>
            <a:r>
              <a:rPr lang="sv-SE" i="1" dirty="0"/>
              <a:t>”Grundutbildning Bilglasarbeten”</a:t>
            </a:r>
          </a:p>
          <a:p>
            <a:r>
              <a:rPr lang="sv-SE" dirty="0"/>
              <a:t>minst en person verksam på anläggningen har minst genomfört grundutbildning i diagnostik och kalibrering av ADAS</a:t>
            </a:r>
          </a:p>
          <a:p>
            <a:r>
              <a:rPr lang="sv-SE" dirty="0"/>
              <a:t>utbildningsplan finns upprättad för samtlig operativ personal på anläggningen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385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362EA-7BB6-B3F4-3F39-7F26A8E69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2E904-8D5D-08DC-8156-1AA30389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Kompetensutveckling och utbildning personal, forts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5CBB1B-CFF6-1693-7F8E-392910858C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Företagsansvarig kan visa dokumentation på att personal genomgått vidareutbildning </a:t>
            </a:r>
            <a:r>
              <a:rPr lang="sv-SE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(följer utbildningsplanen)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Utbildningsintyg finns för dem som leder eller utför arbete som innebär exponering för farliga kemiska produkter som klassificeras som H317 eller H334 enligt AFS 2023:10 och (EU) 2020/1149 </a:t>
            </a:r>
            <a:r>
              <a:rPr lang="sv-SE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(styrks med högst fem år gammalt intyg).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25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4A5D0-5A6A-D8CE-2CB6-6E7A97ACF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3C897-CC28-D6F0-43D7-0D0B4BAE3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Kundkvalitet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FEA2DF-2AF8-66B9-0A27-A1FE5B318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345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84062-13A4-EFFB-8895-E3C1E4698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1B5EA-3A8F-5060-06B9-F8739BBF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Kundkvalitet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B2B592-E0D9-EA7C-6088-1FF9C8A65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7800" lvl="0" indent="-177800">
              <a:lnSpc>
                <a:spcPct val="100000"/>
              </a:lnSpc>
              <a:defRPr/>
            </a:pPr>
            <a:r>
              <a:rPr lang="sv-SE" dirty="0">
                <a:solidFill>
                  <a:srgbClr val="000000"/>
                </a:solidFill>
                <a:latin typeface="Century Gothic" panose="020B0502020202020204" pitchFamily="34" charset="0"/>
              </a:rPr>
              <a:t>Avsedd och skyltad kundparkering finns</a:t>
            </a:r>
          </a:p>
          <a:p>
            <a:pPr marL="177800" lvl="0" indent="-177800">
              <a:lnSpc>
                <a:spcPct val="100000"/>
              </a:lnSpc>
              <a:defRPr/>
            </a:pPr>
            <a:r>
              <a:rPr lang="sv-SE" dirty="0">
                <a:solidFill>
                  <a:srgbClr val="000000"/>
                </a:solidFill>
                <a:latin typeface="Century Gothic" panose="020B0502020202020204" pitchFamily="34" charset="0"/>
              </a:rPr>
              <a:t>Skylt med öppettider finns</a:t>
            </a:r>
          </a:p>
          <a:p>
            <a:pPr marL="177800" lvl="0" indent="-177800">
              <a:lnSpc>
                <a:spcPct val="100000"/>
              </a:lnSpc>
              <a:defRPr/>
            </a:pPr>
            <a:r>
              <a:rPr lang="sv-SE" dirty="0">
                <a:solidFill>
                  <a:srgbClr val="000000"/>
                </a:solidFill>
                <a:latin typeface="Century Gothic" panose="020B0502020202020204" pitchFamily="34" charset="0"/>
              </a:rPr>
              <a:t>Kundmottagningsutrymme finns och är avskild från verkstadslokaler</a:t>
            </a:r>
          </a:p>
          <a:p>
            <a:pPr marL="177800" lvl="0" indent="-177800">
              <a:lnSpc>
                <a:spcPct val="100000"/>
              </a:lnSpc>
              <a:defRPr/>
            </a:pPr>
            <a:r>
              <a:rPr lang="sv-SE" dirty="0">
                <a:solidFill>
                  <a:srgbClr val="000000"/>
                </a:solidFill>
                <a:latin typeface="Century Gothic" panose="020B0502020202020204" pitchFamily="34" charset="0"/>
              </a:rPr>
              <a:t>Låsbart nyckelskåp finns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363B06DC-9670-BEE3-1EA5-DBC2734E4CD6}"/>
              </a:ext>
            </a:extLst>
          </p:cNvPr>
          <p:cNvSpPr txBox="1">
            <a:spLocks/>
          </p:cNvSpPr>
          <p:nvPr/>
        </p:nvSpPr>
        <p:spPr>
          <a:xfrm>
            <a:off x="212301" y="1559818"/>
            <a:ext cx="7608590" cy="178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54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01B2-93B6-A2DC-BCA1-5D7AFE791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14288-5D31-11ED-77EF-0B7B70A77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 Om auktorisationen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73B319-D8CD-0600-B39C-E8B0EEA41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Specialister på bilglas!</a:t>
            </a:r>
          </a:p>
        </p:txBody>
      </p:sp>
    </p:spTree>
    <p:extLst>
      <p:ext uri="{BB962C8B-B14F-4D97-AF65-F5344CB8AC3E}">
        <p14:creationId xmlns:p14="http://schemas.microsoft.com/office/powerpoint/2010/main" val="87340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C59C7-E9CF-3930-AFBE-F509D4199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B2A8D-E412-BE68-718F-9AC3011A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Kundkvalitet,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417830-5804-EA07-980C-707377419B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8" y="1171575"/>
            <a:ext cx="8148637" cy="3329231"/>
          </a:xfrm>
        </p:spPr>
        <p:txBody>
          <a:bodyPr/>
          <a:lstStyle/>
          <a:p>
            <a:r>
              <a:rPr lang="sv-SE" dirty="0"/>
              <a:t>Tydlig information om auktorisationen finns på företagets webbplats </a:t>
            </a:r>
            <a:br>
              <a:rPr lang="sv-SE" dirty="0"/>
            </a:br>
            <a:r>
              <a:rPr lang="sv-SE" dirty="0"/>
              <a:t>(vara tydligt i text och med korrekt logotype)</a:t>
            </a:r>
          </a:p>
          <a:p>
            <a:r>
              <a:rPr lang="sv-SE" dirty="0"/>
              <a:t>Tydlig information om auktorisationen finns i kundutrymmen </a:t>
            </a:r>
            <a:br>
              <a:rPr lang="sv-SE" dirty="0"/>
            </a:br>
            <a:r>
              <a:rPr lang="sv-SE" dirty="0"/>
              <a:t>(genom användning av profilmaterial i rätt version)</a:t>
            </a:r>
          </a:p>
          <a:p>
            <a:r>
              <a:rPr lang="sv-SE" dirty="0"/>
              <a:t>Inrammat Auktorisationsbevis finns uppsatt</a:t>
            </a:r>
          </a:p>
          <a:p>
            <a:r>
              <a:rPr lang="sv-SE" dirty="0"/>
              <a:t>Garantidekal appliceras på varje </a:t>
            </a:r>
            <a:r>
              <a:rPr lang="sv-SE" dirty="0" err="1"/>
              <a:t>nymonterad</a:t>
            </a:r>
            <a:r>
              <a:rPr lang="sv-SE" dirty="0"/>
              <a:t> vindruta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5DB1481A-8863-B593-62F9-FE6A6F1E1F7C}"/>
              </a:ext>
            </a:extLst>
          </p:cNvPr>
          <p:cNvSpPr txBox="1">
            <a:spLocks/>
          </p:cNvSpPr>
          <p:nvPr/>
        </p:nvSpPr>
        <p:spPr>
          <a:xfrm>
            <a:off x="360218" y="1502078"/>
            <a:ext cx="7010399" cy="1726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A6B04B6-260E-EF60-ADB2-7599697E7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17" y="3385041"/>
            <a:ext cx="1418046" cy="14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9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8FD8-6EC9-E178-CEFB-520EAFE7C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38AA5-F6C5-847F-7A71-40DEC0B34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Företagsdokumentation och miljö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2F3DD-0DF6-BAF5-EF38-E76006184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62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95868-423D-A20A-2BDD-15AD3491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3A5DFC5-A39F-3F1D-DDF8-2C2E8880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Företagsdokumentation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230B71F-6A83-C71A-FFE9-57B700BFC9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  <a:defRPr/>
            </a:pPr>
            <a:r>
              <a:rPr lang="sv-SE" b="1" dirty="0">
                <a:solidFill>
                  <a:srgbClr val="000000"/>
                </a:solidFill>
                <a:latin typeface="Century Gothic" panose="020B0502020202020204" pitchFamily="34" charset="0"/>
              </a:rPr>
              <a:t>Kontrollpunkterna säkerställer att företaget har viktig dokumentation</a:t>
            </a:r>
            <a:endParaRPr lang="sv-SE" i="1" dirty="0"/>
          </a:p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dirty="0"/>
              <a:t>F-skatt finns</a:t>
            </a:r>
          </a:p>
          <a:p>
            <a:pPr>
              <a:lnSpc>
                <a:spcPct val="100000"/>
              </a:lnSpc>
            </a:pPr>
            <a:r>
              <a:rPr lang="sv-SE" dirty="0"/>
              <a:t>Företagsavtal för företagshälsovård finns</a:t>
            </a:r>
          </a:p>
          <a:p>
            <a:pPr>
              <a:lnSpc>
                <a:spcPct val="100000"/>
              </a:lnSpc>
            </a:pPr>
            <a:r>
              <a:rPr lang="sv-SE" dirty="0"/>
              <a:t>Kollektivavtal/hängavtal finns</a:t>
            </a:r>
          </a:p>
          <a:p>
            <a:pPr>
              <a:lnSpc>
                <a:spcPct val="100000"/>
              </a:lnSpc>
            </a:pPr>
            <a:r>
              <a:rPr lang="sv-SE" dirty="0"/>
              <a:t>Personalliggare finns</a:t>
            </a:r>
          </a:p>
          <a:p>
            <a:pPr>
              <a:lnSpc>
                <a:spcPct val="100000"/>
              </a:lnSpc>
            </a:pPr>
            <a:r>
              <a:rPr lang="sv-SE" dirty="0"/>
              <a:t>Samtlig personal har genomgått medicinsk kontroll (tjänstbarhetsintyg) under den senaste tvåårsperioden. </a:t>
            </a:r>
            <a:r>
              <a:rPr lang="sv-SE" sz="1400" dirty="0"/>
              <a:t>(Gäller inte om riskbedömning utförts där dokumentation finns att exponeringen av </a:t>
            </a:r>
            <a:r>
              <a:rPr lang="sv-SE" sz="1400" dirty="0" err="1"/>
              <a:t>isocyanater</a:t>
            </a:r>
            <a:r>
              <a:rPr lang="sv-SE" sz="1400" dirty="0"/>
              <a:t> (H334) är försumbar).</a:t>
            </a:r>
          </a:p>
        </p:txBody>
      </p:sp>
    </p:spTree>
    <p:extLst>
      <p:ext uri="{BB962C8B-B14F-4D97-AF65-F5344CB8AC3E}">
        <p14:creationId xmlns:p14="http://schemas.microsoft.com/office/powerpoint/2010/main" val="2082047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00037-5606-102A-464B-8A8D2526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904B9BE-6888-EA65-7ED3-807AD271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Företagsdokumentation, forts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AFA8F3F-6BB4-30A9-A3AE-53CB6B247E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251" y="1171575"/>
            <a:ext cx="8193881" cy="3329231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  <a:defRPr/>
            </a:pPr>
            <a:r>
              <a:rPr lang="sv-SE" b="1" dirty="0">
                <a:solidFill>
                  <a:srgbClr val="000000"/>
                </a:solidFill>
                <a:latin typeface="Century Gothic" panose="020B0502020202020204" pitchFamily="34" charset="0"/>
              </a:rPr>
              <a:t>Kontrollpunkterna säkerställer att företaget arkiverar och kan uppvisa dokumentation</a:t>
            </a:r>
            <a:endParaRPr lang="sv-SE" i="1" dirty="0"/>
          </a:p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dirty="0"/>
              <a:t>Kvalitetsrapport/egenkontroll arkiveras på anläggningens arbeten</a:t>
            </a:r>
          </a:p>
          <a:p>
            <a:pPr>
              <a:lnSpc>
                <a:spcPct val="100000"/>
              </a:lnSpc>
            </a:pPr>
            <a:r>
              <a:rPr lang="sv-SE" dirty="0"/>
              <a:t>Reparationsanvisningar arkiveras på anläggningens arbeten</a:t>
            </a:r>
          </a:p>
          <a:p>
            <a:pPr>
              <a:lnSpc>
                <a:spcPct val="100000"/>
              </a:lnSpc>
            </a:pPr>
            <a:r>
              <a:rPr lang="sv-SE" dirty="0"/>
              <a:t>Anläggningen kalibrerar alla fordon med ADAS-system och kan visa upp dokumentation på utförda kalibreringar</a:t>
            </a:r>
          </a:p>
        </p:txBody>
      </p:sp>
    </p:spTree>
    <p:extLst>
      <p:ext uri="{BB962C8B-B14F-4D97-AF65-F5344CB8AC3E}">
        <p14:creationId xmlns:p14="http://schemas.microsoft.com/office/powerpoint/2010/main" val="3011848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F7A12-5396-7A6E-4021-26811CC4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4FB7C23D-EB52-7EE6-D3CE-701B963B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dirty="0"/>
              <a:t>miljöpolicy finns </a:t>
            </a:r>
            <a:r>
              <a:rPr lang="sv-SE" sz="1400" dirty="0"/>
              <a:t>(eller ex. ISO 14001)</a:t>
            </a:r>
          </a:p>
          <a:p>
            <a:pPr>
              <a:lnSpc>
                <a:spcPct val="100000"/>
              </a:lnSpc>
            </a:pPr>
            <a:r>
              <a:rPr lang="sv-SE" dirty="0"/>
              <a:t>handlingsplan med konkreta miljömål finns för anläggningen</a:t>
            </a:r>
          </a:p>
          <a:p>
            <a:pPr>
              <a:lnSpc>
                <a:spcPct val="100000"/>
              </a:lnSpc>
            </a:pPr>
            <a:r>
              <a:rPr lang="sv-SE" dirty="0"/>
              <a:t>avtal för återvinning av vindrutor finns</a:t>
            </a:r>
          </a:p>
          <a:p>
            <a:endParaRPr lang="sv-SE" dirty="0"/>
          </a:p>
        </p:txBody>
      </p:sp>
      <p:pic>
        <p:nvPicPr>
          <p:cNvPr id="5" name="Platshållare för bild 4" descr="En bild som visar utomhus, träd, väg, himmel&#10;&#10;AI-genererat innehåll kan vara felaktigt.">
            <a:extLst>
              <a:ext uri="{FF2B5EF4-FFF2-40B4-BE49-F238E27FC236}">
                <a16:creationId xmlns:a16="http://schemas.microsoft.com/office/drawing/2014/main" id="{613FF67E-C521-727C-44EC-CE57482442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32138" cy="5143500"/>
          </a:xfr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E3211FA3-726C-24DB-A8B9-E1168F4C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Dokumentation miljö</a:t>
            </a:r>
          </a:p>
        </p:txBody>
      </p:sp>
    </p:spTree>
    <p:extLst>
      <p:ext uri="{BB962C8B-B14F-4D97-AF65-F5344CB8AC3E}">
        <p14:creationId xmlns:p14="http://schemas.microsoft.com/office/powerpoint/2010/main" val="1470285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5B787-3F79-0D82-89E4-37DD5AB16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07068-C5A0-F0B1-A92C-0DF435F8C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Utrustning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AFB7A3-1E2E-7916-8FE6-BDFD69BEB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333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667B4-C86B-9570-F51F-ECBE8DAD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101D93-DC01-4F0E-13AA-8FD960FA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Kompetensutveckling och utbildning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11A988-EB84-AE3E-E386-B31EEC727B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Kontrollpunkterna säkerställer att företaget arbetar strukturerat med kompetensutveckling av företaget och dess personal.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egen kalibreringsutrustning finns i anläggningen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batteriladdare med underhållsladdning finns på anläggningen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anläggningen har program som ger tillgång till reparationsanvisningar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glaslagningsutrustning finns för stenskottsreparationer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korrosionsbeständig primer </a:t>
            </a:r>
            <a:r>
              <a:rPr lang="sv-SE" sz="1400" i="1" dirty="0"/>
              <a:t>(</a:t>
            </a:r>
            <a:r>
              <a:rPr lang="sv-SE" sz="1400" i="1" dirty="0" err="1"/>
              <a:t>washprimer</a:t>
            </a:r>
            <a:r>
              <a:rPr lang="sv-SE" sz="1400" i="1" dirty="0"/>
              <a:t> till blank plåt) </a:t>
            </a:r>
            <a:r>
              <a:rPr lang="sv-SE" dirty="0"/>
              <a:t>finns för att </a:t>
            </a:r>
            <a:r>
              <a:rPr lang="sv-SE" dirty="0" err="1"/>
              <a:t>korrosionsskydda</a:t>
            </a:r>
            <a:r>
              <a:rPr lang="sv-SE" dirty="0"/>
              <a:t> eventuella </a:t>
            </a:r>
            <a:r>
              <a:rPr lang="sv-SE" dirty="0" err="1"/>
              <a:t>lackskador</a:t>
            </a:r>
            <a:r>
              <a:rPr lang="sv-SE" dirty="0"/>
              <a:t> i rutfläns utanför </a:t>
            </a:r>
            <a:r>
              <a:rPr lang="sv-SE" dirty="0" err="1"/>
              <a:t>limbädd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2303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23F5-FC6E-0A63-4C52-E61EEF3C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7EA9F-98B9-1505-03BA-0D81379EE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Arbetsskydd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58D5EA-610A-4365-EC79-62A35858E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841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89300-BF45-CDD0-4AF8-E2A78FBF7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3A65B3-ED1A-5102-36BB-50CD1CF9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Arbetsskydd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2EDB40-341E-F57F-B852-57722D078E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Kontrollpunkterna säkerställer att företaget efterlever arbetsmiljökrav på personligt skydd.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Det kontrolleras att: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ögondusch</a:t>
            </a: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 finns i anslutning till arbetsplatsen </a:t>
            </a:r>
            <a:r>
              <a:rPr lang="sv-SE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(varselmärkt och inom aktuellt datum)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första hjälpen-utrustning inklusive första förband finns </a:t>
            </a:r>
            <a:r>
              <a:rPr lang="sv-SE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(varselmärkt)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halvmask, fläktassisterad mask eller friskluftsmatad mask, inklusive </a:t>
            </a:r>
            <a:r>
              <a:rPr lang="sv-SE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dammfilter</a:t>
            </a: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 finns för all produktiv personal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335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9A20-69AF-A4B6-D95D-3F25414EC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AB5B3-1B5A-F20E-C17D-462BAB37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Arbetsskydd,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DB2BDE-5659-E3F0-585A-4F3707CCA6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kemskyddshandskar </a:t>
            </a:r>
            <a:r>
              <a:rPr lang="sv-SE" sz="1400" dirty="0"/>
              <a:t>(kategori 3) </a:t>
            </a:r>
            <a:r>
              <a:rPr lang="sv-SE" dirty="0"/>
              <a:t>finns för all produktiv personal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godkända ögonskydd finns för all produktiv personal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godkända skyddsskor finns för all produktiv personal och används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godkända hörselskydd finns för all produktiv personal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90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AECA14-F430-46CB-8801-B7591701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v-SE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Auktoriserat Bilglasmästeri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A19A5F-D57F-4146-A9ED-0E0A88A873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600" dirty="0">
                <a:latin typeface="Century Gothic" panose="020B0502020202020204" pitchFamily="34" charset="0"/>
              </a:rPr>
              <a:t>Det är Glasbranschföreningen som sedan 1994 står bakom och administrerar auktorisationen. </a:t>
            </a:r>
          </a:p>
        </p:txBody>
      </p:sp>
      <p:pic>
        <p:nvPicPr>
          <p:cNvPr id="7" name="Platshållare för innehåll 6" descr="En bild som visar text, logotyp, Varumärke, symbol&#10;&#10;AI-genererat innehåll kan vara felaktigt.">
            <a:extLst>
              <a:ext uri="{FF2B5EF4-FFF2-40B4-BE49-F238E27FC236}">
                <a16:creationId xmlns:a16="http://schemas.microsoft.com/office/drawing/2014/main" id="{D2E753D0-CADF-1EB8-FE1B-F7AEF3F5FC2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44" y="671157"/>
            <a:ext cx="3327400" cy="3327400"/>
          </a:xfrm>
        </p:spPr>
      </p:pic>
    </p:spTree>
    <p:extLst>
      <p:ext uri="{BB962C8B-B14F-4D97-AF65-F5344CB8AC3E}">
        <p14:creationId xmlns:p14="http://schemas.microsoft.com/office/powerpoint/2010/main" val="40248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9E445-4269-33A6-F9D9-7E3341FAF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B178F-B37C-30B8-9265-12D20C3E8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Verkstadslokal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3EB7AA2-9EC3-BBE8-8E44-AAEDF1D3F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Brandsäkerhet</a:t>
            </a:r>
          </a:p>
        </p:txBody>
      </p:sp>
    </p:spTree>
    <p:extLst>
      <p:ext uri="{BB962C8B-B14F-4D97-AF65-F5344CB8AC3E}">
        <p14:creationId xmlns:p14="http://schemas.microsoft.com/office/powerpoint/2010/main" val="1458228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E48A-50C7-7923-E1C1-203C28EA0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127E1-24A0-F51C-9718-8A573674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Verkstadslokal – Brandsäkerhet – Miljöfarliga ämnen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BC021-4C98-C58B-0953-3F755C5896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Kontrollpunkterna säkerställer att företaget arbetar med brandsäkerhet och miljöfarliga ämnen.</a:t>
            </a:r>
          </a:p>
          <a:p>
            <a:pPr marL="0" indent="0">
              <a:buNone/>
            </a:pPr>
            <a:r>
              <a:rPr lang="sv-SE" dirty="0"/>
              <a:t>Det kontrolleras att:</a:t>
            </a:r>
          </a:p>
          <a:p>
            <a:r>
              <a:rPr lang="sv-SE" dirty="0"/>
              <a:t>brandsläckare finns lättillgängliga enligt rekommendationer (varselmärkta och med dokumenterad årlig översyn)</a:t>
            </a:r>
          </a:p>
          <a:p>
            <a:r>
              <a:rPr lang="sv-SE" dirty="0"/>
              <a:t>utrymningsplan finns upprättad samt att utrymningsvägar är fria</a:t>
            </a:r>
          </a:p>
          <a:p>
            <a:r>
              <a:rPr lang="sv-SE" dirty="0"/>
              <a:t>varningsskyltar finns om att ”</a:t>
            </a:r>
            <a:r>
              <a:rPr lang="sv-SE" dirty="0" err="1"/>
              <a:t>Isocyanatarbete</a:t>
            </a:r>
            <a:r>
              <a:rPr lang="sv-SE" dirty="0"/>
              <a:t> pågår”</a:t>
            </a:r>
          </a:p>
          <a:p>
            <a:r>
              <a:rPr lang="sv-SE" dirty="0"/>
              <a:t>säkerhetsdatablad finns för samtliga produkter </a:t>
            </a:r>
            <a:br>
              <a:rPr lang="sv-SE" dirty="0"/>
            </a:br>
            <a:r>
              <a:rPr lang="sv-SE" dirty="0"/>
              <a:t>för bilglasarbete (stickprov utförs på tre produkter)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81AF994-B920-A0F7-A4F0-2CEF4C1A9814}"/>
              </a:ext>
            </a:extLst>
          </p:cNvPr>
          <p:cNvSpPr txBox="1">
            <a:spLocks/>
          </p:cNvSpPr>
          <p:nvPr/>
        </p:nvSpPr>
        <p:spPr>
          <a:xfrm>
            <a:off x="295429" y="1227308"/>
            <a:ext cx="8294386" cy="30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42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30CBA-F1BE-9CE0-9543-B43A392A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EE2CD5-E88F-66F8-20A6-FB0A13AD1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Verkstadslokal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EE99B4E-0CC3-FF8C-A16B-FD23E5532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Besiktningspliktig utrustning</a:t>
            </a:r>
          </a:p>
        </p:txBody>
      </p:sp>
    </p:spTree>
    <p:extLst>
      <p:ext uri="{BB962C8B-B14F-4D97-AF65-F5344CB8AC3E}">
        <p14:creationId xmlns:p14="http://schemas.microsoft.com/office/powerpoint/2010/main" val="1271754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68DFC-2426-1E7E-FFB0-8F7E8EE8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CC84460-56CA-B082-100C-2B1183EC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Verkstadslokal – Besiktningspliktig utrustning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224AD940-E2D3-BE43-E376-960DE9BA9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b="1" dirty="0"/>
              <a:t>Kontrollpunkterna säkerställer att företaget efterlever besiktningskrav på utrustning.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dirty="0"/>
              <a:t>tryckkärl </a:t>
            </a:r>
            <a:r>
              <a:rPr lang="sv-SE" sz="1400" dirty="0"/>
              <a:t>(t.ex. kompressortank) </a:t>
            </a:r>
            <a:r>
              <a:rPr lang="sv-SE" dirty="0"/>
              <a:t>är besiktigade enligt gällande regler</a:t>
            </a:r>
          </a:p>
          <a:p>
            <a:pPr>
              <a:lnSpc>
                <a:spcPct val="100000"/>
              </a:lnSpc>
            </a:pPr>
            <a:r>
              <a:rPr lang="sv-SE" dirty="0" err="1"/>
              <a:t>lyftar</a:t>
            </a:r>
            <a:r>
              <a:rPr lang="sv-SE" dirty="0"/>
              <a:t>/travers är besiktigade enligt gällande regler</a:t>
            </a:r>
          </a:p>
          <a:p>
            <a:pPr>
              <a:lnSpc>
                <a:spcPct val="100000"/>
              </a:lnSpc>
            </a:pPr>
            <a:r>
              <a:rPr lang="sv-SE" dirty="0"/>
              <a:t>maskindrivna portar är besiktigade enligt gällande regler</a:t>
            </a:r>
          </a:p>
          <a:p>
            <a:endParaRPr lang="sv-SE" dirty="0"/>
          </a:p>
        </p:txBody>
      </p:sp>
      <p:sp>
        <p:nvSpPr>
          <p:cNvPr id="2" name="Platshållare för innehåll 11">
            <a:extLst>
              <a:ext uri="{FF2B5EF4-FFF2-40B4-BE49-F238E27FC236}">
                <a16:creationId xmlns:a16="http://schemas.microsoft.com/office/drawing/2014/main" id="{DA2963FF-56D2-AB0D-56AA-7591C79ACCFD}"/>
              </a:ext>
            </a:extLst>
          </p:cNvPr>
          <p:cNvSpPr txBox="1">
            <a:spLocks/>
          </p:cNvSpPr>
          <p:nvPr/>
        </p:nvSpPr>
        <p:spPr>
          <a:xfrm>
            <a:off x="295962" y="1152375"/>
            <a:ext cx="8426006" cy="52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528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6CAE8-8511-B2A1-6E57-38B3E6F62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99845-21B3-3348-6F4C-671503EA0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Ordning och reda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41B51-8426-1EE4-1B0E-0BECEC85A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459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C5FD5-29B5-D4C9-747A-52F92DACC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346F69-55B6-233B-E15C-35385B30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Ordning och reda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F4570F-4986-F50D-8953-F8AF1B98CC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Kontrollpunkterna säkerställer att företaget efterlever sina städrutiner.</a:t>
            </a:r>
          </a:p>
          <a:p>
            <a:pPr marL="0" indent="0"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rutiner finns dokumenterat för underhåll </a:t>
            </a:r>
            <a:r>
              <a:rPr lang="sv-SE" sz="1400" i="1" dirty="0"/>
              <a:t>(städning)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underhåll </a:t>
            </a:r>
            <a:r>
              <a:rPr lang="sv-SE" sz="1400" i="1" dirty="0"/>
              <a:t>(städning)</a:t>
            </a:r>
            <a:r>
              <a:rPr lang="sv-SE" dirty="0"/>
              <a:t>efterlevs enligt rutiner vid kundentré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underhåll </a:t>
            </a:r>
            <a:r>
              <a:rPr lang="sv-SE" sz="1400" i="1" dirty="0"/>
              <a:t>(städning)</a:t>
            </a:r>
            <a:r>
              <a:rPr lang="sv-SE" dirty="0"/>
              <a:t>efterlevs enligt rutiner i kundutrymmen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underhåll </a:t>
            </a:r>
            <a:r>
              <a:rPr lang="sv-SE" sz="1400" i="1" dirty="0"/>
              <a:t>(städning)</a:t>
            </a:r>
            <a:r>
              <a:rPr lang="sv-SE" dirty="0"/>
              <a:t>efterlevs enligt rutiner i kundtoalett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underhåll </a:t>
            </a:r>
            <a:r>
              <a:rPr lang="sv-SE" sz="1400" i="1" dirty="0"/>
              <a:t>(städning)</a:t>
            </a:r>
            <a:r>
              <a:rPr lang="sv-SE" dirty="0"/>
              <a:t>efterlevs enligt rutiner i bilglasavdelning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6387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D2803-1624-1B8D-3027-F3590CBBB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EEF96612-990C-3D7F-323C-FCBBE2E6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Kontaktuppgifter – Auktoriserat Bilglasmästeri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010B0BA-4813-A88F-5F29-358B6B9870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Richard </a:t>
            </a:r>
            <a:r>
              <a:rPr lang="sv-SE" dirty="0" err="1"/>
              <a:t>Gavaller</a:t>
            </a:r>
            <a:br>
              <a:rPr lang="sv-SE" dirty="0"/>
            </a:br>
            <a:r>
              <a:rPr lang="sv-SE" dirty="0"/>
              <a:t>Projektledare bilglas</a:t>
            </a:r>
            <a:br>
              <a:rPr lang="sv-SE" dirty="0"/>
            </a:br>
            <a:r>
              <a:rPr lang="sv-SE" dirty="0"/>
              <a:t>Glasbranschföreningen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richard.gavaller@gbf.se</a:t>
            </a:r>
            <a:endParaRPr lang="sv-SE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dirty="0"/>
              <a:t>070-575 90 71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Växel: 08-453 90 70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www.gbf.se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24BBE6B-AE79-EE6A-D532-610172BC8882}"/>
              </a:ext>
            </a:extLst>
          </p:cNvPr>
          <p:cNvSpPr txBox="1">
            <a:spLocks/>
          </p:cNvSpPr>
          <p:nvPr/>
        </p:nvSpPr>
        <p:spPr>
          <a:xfrm>
            <a:off x="378558" y="1202171"/>
            <a:ext cx="5183909" cy="307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8768F0A-92AA-7A45-9191-CD20CB2A1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461" y="1400775"/>
            <a:ext cx="2488575" cy="24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08AB2-B55D-B7DB-7534-3E44889A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Auktorisationens 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747BDB-76CC-3E63-A254-8FC3C6286D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i="1" dirty="0"/>
              <a:t>Den frivilliga auktorisationen av bilglasmästeriföretag syftar till:</a:t>
            </a:r>
          </a:p>
          <a:p>
            <a:r>
              <a:rPr lang="sv-SE" dirty="0"/>
              <a:t>höja den allmänna kompetensnivån bland glasmästeriföretagen så de blir kundens naturliga val</a:t>
            </a:r>
          </a:p>
          <a:p>
            <a:r>
              <a:rPr lang="sv-SE" dirty="0"/>
              <a:t>främja utbildning och därmed säkerställa yrkesskickliga bilglasmästare</a:t>
            </a:r>
          </a:p>
          <a:p>
            <a:r>
              <a:rPr lang="sv-SE" dirty="0"/>
              <a:t>säkerställa att den bästa kompetensen och servicen finns hos det auktoriserade bilglasmästeriet</a:t>
            </a:r>
          </a:p>
          <a:p>
            <a:r>
              <a:rPr lang="sv-SE" dirty="0"/>
              <a:t>utveckla branschen genom att följa upp och ställa krav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54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C554A-1C06-977B-02B8-260575CA0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0B44783E-7980-C999-F366-C8713CE1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Auktoriserade bilglasmästerier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är specialister på bilglas.</a:t>
            </a:r>
          </a:p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Det betyder att vi har den främsta kompetensen att utföra bilglasbyten och bilglasreparationer på alla typer av bilar, bussar och lastbilar.</a:t>
            </a:r>
          </a:p>
          <a:p>
            <a:endParaRPr lang="sv-SE" dirty="0"/>
          </a:p>
        </p:txBody>
      </p:sp>
      <p:pic>
        <p:nvPicPr>
          <p:cNvPr id="6" name="Platshållare för bild 5" descr="En bild som visar person, klädsel, bil, inomhus&#10;&#10;AI-genererat innehåll kan vara felaktigt.">
            <a:extLst>
              <a:ext uri="{FF2B5EF4-FFF2-40B4-BE49-F238E27FC236}">
                <a16:creationId xmlns:a16="http://schemas.microsoft.com/office/drawing/2014/main" id="{DDF43545-65F3-2151-6C00-2061F2F0DA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020B2588-DA10-C34C-EDD8-846C4009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Specialister på bilglas</a:t>
            </a:r>
          </a:p>
        </p:txBody>
      </p:sp>
    </p:spTree>
    <p:extLst>
      <p:ext uri="{BB962C8B-B14F-4D97-AF65-F5344CB8AC3E}">
        <p14:creationId xmlns:p14="http://schemas.microsoft.com/office/powerpoint/2010/main" val="62307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B33B19-DA75-A2B7-0E2B-D65E178F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Säkra reparationer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E0828-119B-0DA9-BF1B-85E5A29815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Auktoriserade bilglasmästerier utför säkra reparationer.</a:t>
            </a:r>
          </a:p>
          <a:p>
            <a:pPr marL="0" indent="0">
              <a:buNone/>
            </a:pPr>
            <a:br>
              <a:rPr lang="sv-SE" i="1" dirty="0"/>
            </a:br>
            <a:r>
              <a:rPr lang="sv-SE" i="1" dirty="0"/>
              <a:t>Det innebär att:</a:t>
            </a:r>
          </a:p>
          <a:p>
            <a:r>
              <a:rPr lang="sv-SE" dirty="0"/>
              <a:t>biltillverkarens anvisningar för reparationer följs</a:t>
            </a:r>
          </a:p>
          <a:p>
            <a:r>
              <a:rPr lang="sv-SE" dirty="0"/>
              <a:t>reparationen utförs på ett fackmannamässigt sätt</a:t>
            </a:r>
          </a:p>
          <a:p>
            <a:r>
              <a:rPr lang="sv-SE" dirty="0"/>
              <a:t>bilen klarar en krock direkt efter leverans från verkstad</a:t>
            </a:r>
          </a:p>
          <a:p>
            <a:r>
              <a:rPr lang="sv-SE" dirty="0"/>
              <a:t>bilar med avancerad säkerhetsutrustning säkerställs med diagnostik </a:t>
            </a:r>
            <a:br>
              <a:rPr lang="sv-SE" dirty="0"/>
            </a:br>
            <a:r>
              <a:rPr lang="sv-SE" dirty="0"/>
              <a:t>och kalibrering av ADAS</a:t>
            </a:r>
          </a:p>
        </p:txBody>
      </p:sp>
    </p:spTree>
    <p:extLst>
      <p:ext uri="{BB962C8B-B14F-4D97-AF65-F5344CB8AC3E}">
        <p14:creationId xmlns:p14="http://schemas.microsoft.com/office/powerpoint/2010/main" val="406251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73DE-3315-7EAE-CF91-D8AC1440E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07E956-C0C9-A0BA-7FCD-D3F37B6C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Glasbranschföreningens auktorisationsnämnd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6EA3D-7462-B569-CE12-33D90543EE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Auktorisationsnämndens huvuduppgift är att följa branschens utveckling och vid behov förändra eller komplettera auktorisationskraven.</a:t>
            </a:r>
          </a:p>
          <a:p>
            <a:r>
              <a:rPr lang="sv-SE" dirty="0"/>
              <a:t>Nämnden är beslutande och består av personer i ledande befattning – med representanter från både fristående företag, bilglaskedjor samt tjänstemän från Glasbranschföreningens kansli.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33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1445CC-57E3-4992-83B0-E606B80BB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/>
              <a:t>Alla auktoriserade bilglasmästerier förnyar sin auktorisation varje år, vilket innebär att vi årligen visar att vi lever upp till auktorisationens regler och krav.</a:t>
            </a:r>
          </a:p>
          <a:p>
            <a:endParaRPr lang="sv-SE" sz="1500" dirty="0"/>
          </a:p>
          <a:p>
            <a:endParaRPr lang="sv-SE" sz="1500" dirty="0"/>
          </a:p>
          <a:p>
            <a:endParaRPr lang="sv-SE" sz="1500" dirty="0"/>
          </a:p>
        </p:txBody>
      </p:sp>
      <p:pic>
        <p:nvPicPr>
          <p:cNvPr id="6" name="Platshållare för bild 5" descr="En bild som visar himmel, bil, spegel, utomhus&#10;&#10;AI-genererat innehåll kan vara felaktigt.">
            <a:extLst>
              <a:ext uri="{FF2B5EF4-FFF2-40B4-BE49-F238E27FC236}">
                <a16:creationId xmlns:a16="http://schemas.microsoft.com/office/drawing/2014/main" id="{368A0CEE-2E36-B190-A0D7-08C47BF99D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BCFBAF1-D672-40F4-AB94-31A9D11A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v-SE" dirty="0">
                <a:solidFill>
                  <a:schemeClr val="tx1"/>
                </a:solidFill>
                <a:latin typeface="Century Gothic" panose="020B0502020202020204" pitchFamily="34" charset="0"/>
              </a:rPr>
              <a:t>Utveckling av auktorisationen</a:t>
            </a:r>
          </a:p>
        </p:txBody>
      </p:sp>
    </p:spTree>
    <p:extLst>
      <p:ext uri="{BB962C8B-B14F-4D97-AF65-F5344CB8AC3E}">
        <p14:creationId xmlns:p14="http://schemas.microsoft.com/office/powerpoint/2010/main" val="24481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lasbranschföreningen">
  <a:themeElements>
    <a:clrScheme name="GBF">
      <a:dk1>
        <a:srgbClr val="000000"/>
      </a:dk1>
      <a:lt1>
        <a:srgbClr val="FFFFFF"/>
      </a:lt1>
      <a:dk2>
        <a:srgbClr val="005E6F"/>
      </a:dk2>
      <a:lt2>
        <a:srgbClr val="CCE3CE"/>
      </a:lt2>
      <a:accent1>
        <a:srgbClr val="B2DBD6"/>
      </a:accent1>
      <a:accent2>
        <a:srgbClr val="EC6961"/>
      </a:accent2>
      <a:accent3>
        <a:srgbClr val="DCD1E8"/>
      </a:accent3>
      <a:accent4>
        <a:srgbClr val="CCE3CE"/>
      </a:accent4>
      <a:accent5>
        <a:srgbClr val="5B9BD5"/>
      </a:accent5>
      <a:accent6>
        <a:srgbClr val="B2DBD6"/>
      </a:accent6>
      <a:hlink>
        <a:srgbClr val="0563C1"/>
      </a:hlink>
      <a:folHlink>
        <a:srgbClr val="954F72"/>
      </a:folHlink>
    </a:clrScheme>
    <a:fontScheme name="Glasbranschföreninge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4105830-EFDC-6045-A464-7FB936B48D4E}" vid="{9C9DA8C6-8338-A844-AE5E-2A143B840FA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73DEDF0-527C-447D-8A97-65760246BA4F}">
  <we:reference id="33491e4f-5d38-4c24-85cb-c5144f8a0d2f" version="1.0.0.6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D8FAEAA00C52409AB701E7FF1FD108" ma:contentTypeVersion="17" ma:contentTypeDescription="Create a new document." ma:contentTypeScope="" ma:versionID="a60c9be4e07638f00de891b0826975fc">
  <xsd:schema xmlns:xsd="http://www.w3.org/2001/XMLSchema" xmlns:xs="http://www.w3.org/2001/XMLSchema" xmlns:p="http://schemas.microsoft.com/office/2006/metadata/properties" xmlns:ns2="287ffb50-8ba8-48fd-b495-68f799b9f433" xmlns:ns3="4e732a9e-5bc9-437c-83b2-2775fd45be46" targetNamespace="http://schemas.microsoft.com/office/2006/metadata/properties" ma:root="true" ma:fieldsID="b6f7348b960d515ebdacb533e967031d" ns2:_="" ns3:_="">
    <xsd:import namespace="287ffb50-8ba8-48fd-b495-68f799b9f433"/>
    <xsd:import namespace="4e732a9e-5bc9-437c-83b2-2775fd45be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LengthInSeconds" minOccurs="0"/>
                <xsd:element ref="ns2: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ffb50-8ba8-48fd-b495-68f799b9f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Tid" ma:index="24" nillable="true" ma:displayName="Tid" ma:format="DateTime" ma:internalName="Ti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32a9e-5bc9-437c-83b2-2775fd45be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7cc9aae-557c-4cda-b9fd-a590497d12f8}" ma:internalName="TaxCatchAll" ma:showField="CatchAllData" ma:web="4e732a9e-5bc9-437c-83b2-2775fd45be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732a9e-5bc9-437c-83b2-2775fd45be46" xsi:nil="true"/>
    <lcf76f155ced4ddcb4097134ff3c332f xmlns="287ffb50-8ba8-48fd-b495-68f799b9f433">
      <Terms xmlns="http://schemas.microsoft.com/office/infopath/2007/PartnerControls"/>
    </lcf76f155ced4ddcb4097134ff3c332f>
    <Tid xmlns="287ffb50-8ba8-48fd-b495-68f799b9f433" xsi:nil="true"/>
  </documentManagement>
</p:properties>
</file>

<file path=customXml/itemProps1.xml><?xml version="1.0" encoding="utf-8"?>
<ds:datastoreItem xmlns:ds="http://schemas.openxmlformats.org/officeDocument/2006/customXml" ds:itemID="{F82313E2-545D-4A7C-9F63-8B21E7AC2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7ffb50-8ba8-48fd-b495-68f799b9f433"/>
    <ds:schemaRef ds:uri="4e732a9e-5bc9-437c-83b2-2775fd45b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638D25-63E8-4C9B-8FB1-612AF6530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8223DF-6EB3-4DBF-876E-8804E86B024C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d7532cd0-e888-47d6-8f58-db0210f25002"/>
    <ds:schemaRef ds:uri="http://schemas.microsoft.com/office/2006/documentManagement/types"/>
    <ds:schemaRef ds:uri="10c3a147-0d64-46aa-a281-dc97358e8373"/>
    <ds:schemaRef ds:uri="http://purl.org/dc/terms/"/>
    <ds:schemaRef ds:uri="4e732a9e-5bc9-437c-83b2-2775fd45be46"/>
    <ds:schemaRef ds:uri="287ffb50-8ba8-48fd-b495-68f799b9f4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[MALL] Glasbranschföreningen</Template>
  <TotalTime>53</TotalTime>
  <Words>1717</Words>
  <Application>Microsoft Office PowerPoint</Application>
  <PresentationFormat>Bildspel på skärmen (16:9)</PresentationFormat>
  <Paragraphs>228</Paragraphs>
  <Slides>46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54" baseType="lpstr">
      <vt:lpstr>Arial</vt:lpstr>
      <vt:lpstr>Calibri</vt:lpstr>
      <vt:lpstr>Century Gothic</vt:lpstr>
      <vt:lpstr>Quitador Sans Pro</vt:lpstr>
      <vt:lpstr>Systemtypsnitt normalt</vt:lpstr>
      <vt:lpstr>Times New Roman</vt:lpstr>
      <vt:lpstr>Wingdings</vt:lpstr>
      <vt:lpstr>Glasbranschföreningen</vt:lpstr>
      <vt:lpstr> Auktoriserat Bilglasmästeri</vt:lpstr>
      <vt:lpstr>Fakta om Glasbranschföreningen</vt:lpstr>
      <vt:lpstr> Om auktorisationen</vt:lpstr>
      <vt:lpstr>Auktoriserat Bilglasmästeri</vt:lpstr>
      <vt:lpstr>Auktorisationens syfte</vt:lpstr>
      <vt:lpstr>Specialister på bilglas</vt:lpstr>
      <vt:lpstr>Säkra reparationer</vt:lpstr>
      <vt:lpstr>Glasbranschföreningens auktorisationsnämnd</vt:lpstr>
      <vt:lpstr>Utveckling av auktorisationen</vt:lpstr>
      <vt:lpstr>Följer kollektivavtal</vt:lpstr>
      <vt:lpstr>Allt bilglas återvinns</vt:lpstr>
      <vt:lpstr>Utbildad personal</vt:lpstr>
      <vt:lpstr>Kontrolleras av Dekra</vt:lpstr>
      <vt:lpstr> Kompetensutveckling och utbildning</vt:lpstr>
      <vt:lpstr>Om vår utbildningsverksamhet</vt:lpstr>
      <vt:lpstr>Utbildningsplatser</vt:lpstr>
      <vt:lpstr>Auktorisationskrav på kompetens och utbildning</vt:lpstr>
      <vt:lpstr> Auktorisationsrevision</vt:lpstr>
      <vt:lpstr>Auktorisationsrevision</vt:lpstr>
      <vt:lpstr>Kontroll utfört arbete</vt:lpstr>
      <vt:lpstr>Kontroll utfört arbete</vt:lpstr>
      <vt:lpstr>Kontroll utfört arbete, forts</vt:lpstr>
      <vt:lpstr>Kontroll utfört arbete, forts</vt:lpstr>
      <vt:lpstr>Kontroll utfört arbete, forts</vt:lpstr>
      <vt:lpstr>Kompetensutveckling och utbildning personal</vt:lpstr>
      <vt:lpstr>Kompetensutveckling och utbildning personal</vt:lpstr>
      <vt:lpstr>Kompetensutveckling och utbildning personal, forts</vt:lpstr>
      <vt:lpstr>Kundkvalitet</vt:lpstr>
      <vt:lpstr>Kundkvalitet</vt:lpstr>
      <vt:lpstr>Kundkvalitet, forts</vt:lpstr>
      <vt:lpstr>Företagsdokumentation och miljö</vt:lpstr>
      <vt:lpstr>Företagsdokumentation</vt:lpstr>
      <vt:lpstr>Företagsdokumentation, forts</vt:lpstr>
      <vt:lpstr>Dokumentation miljö</vt:lpstr>
      <vt:lpstr>Utrustning</vt:lpstr>
      <vt:lpstr>Kompetensutveckling och utbildning personal</vt:lpstr>
      <vt:lpstr>Arbetsskydd</vt:lpstr>
      <vt:lpstr>Arbetsskydd</vt:lpstr>
      <vt:lpstr>Arbetsskydd, forts</vt:lpstr>
      <vt:lpstr>Verkstadslokal</vt:lpstr>
      <vt:lpstr>Verkstadslokal – Brandsäkerhet – Miljöfarliga ämnen</vt:lpstr>
      <vt:lpstr>Verkstadslokal</vt:lpstr>
      <vt:lpstr>Verkstadslokal – Besiktningspliktig utrustning</vt:lpstr>
      <vt:lpstr>Ordning och reda</vt:lpstr>
      <vt:lpstr>Ordning och reda</vt:lpstr>
      <vt:lpstr>Kontaktuppgifter – Auktoriserat Bilglasmästeri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Wahlgren</dc:creator>
  <cp:lastModifiedBy>Sofia Wahlgren</cp:lastModifiedBy>
  <cp:revision>4</cp:revision>
  <dcterms:created xsi:type="dcterms:W3CDTF">2026-03-16T08:02:01Z</dcterms:created>
  <dcterms:modified xsi:type="dcterms:W3CDTF">2026-03-30T13:21:10Z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0x010100F4D8FAEAA00C52409AB701E7FF1FD108</vt:lpwstr>
  </property>
  <property fmtid="{D5CDD505-2E9C-101B-9397-08002B2CF9AE}" pid="3" name="NumCols">
    <vt:lpwstr>12</vt:lpwstr>
  </property>
  <property fmtid="{D5CDD505-2E9C-101B-9397-08002B2CF9AE}" pid="4" name="NumRows">
    <vt:lpwstr>6</vt:lpwstr>
  </property>
  <property fmtid="{D5CDD505-2E9C-101B-9397-08002B2CF9AE}" pid="5" name="ColSpacing">
    <vt:lpwstr>0,3</vt:lpwstr>
  </property>
  <property fmtid="{D5CDD505-2E9C-101B-9397-08002B2CF9AE}" pid="6" name="RowSpacing">
    <vt:lpwstr>0,3</vt:lpwstr>
  </property>
  <property fmtid="{D5CDD505-2E9C-101B-9397-08002B2CF9AE}" pid="7" name="Mall">
    <vt:lpwstr>1,31 cm</vt:lpwstr>
  </property>
  <property fmtid="{D5CDD505-2E9C-101B-9397-08002B2CF9AE}" pid="8" name="Mleft">
    <vt:lpwstr>1,31</vt:lpwstr>
  </property>
  <property fmtid="{D5CDD505-2E9C-101B-9397-08002B2CF9AE}" pid="9" name="Mright">
    <vt:lpwstr>1,31</vt:lpwstr>
  </property>
  <property fmtid="{D5CDD505-2E9C-101B-9397-08002B2CF9AE}" pid="10" name="Mtop">
    <vt:lpwstr>1,35</vt:lpwstr>
  </property>
  <property fmtid="{D5CDD505-2E9C-101B-9397-08002B2CF9AE}" pid="11" name="Mbot">
    <vt:lpwstr>1,79</vt:lpwstr>
  </property>
  <property fmtid="{D5CDD505-2E9C-101B-9397-08002B2CF9AE}" pid="12" name="MediaServiceImageTags">
    <vt:lpwstr/>
  </property>
</Properties>
</file>